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85" r:id="rId4"/>
    <p:sldId id="282" r:id="rId5"/>
    <p:sldId id="318" r:id="rId6"/>
    <p:sldId id="309" r:id="rId7"/>
    <p:sldId id="319" r:id="rId8"/>
    <p:sldId id="266" r:id="rId9"/>
    <p:sldId id="314" r:id="rId10"/>
    <p:sldId id="326" r:id="rId11"/>
    <p:sldId id="289" r:id="rId12"/>
    <p:sldId id="267" r:id="rId13"/>
    <p:sldId id="323" r:id="rId14"/>
    <p:sldId id="332" r:id="rId15"/>
    <p:sldId id="279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ay Kasan" initials="KK" lastIdx="2" clrIdx="0">
    <p:extLst>
      <p:ext uri="{19B8F6BF-5375-455C-9EA6-DF929625EA0E}">
        <p15:presenceInfo xmlns:p15="http://schemas.microsoft.com/office/powerpoint/2012/main" userId="b2842d49c38541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9" autoAdjust="0"/>
    <p:restoredTop sz="79356" autoAdjust="0"/>
  </p:normalViewPr>
  <p:slideViewPr>
    <p:cSldViewPr snapToGrid="0">
      <p:cViewPr varScale="1">
        <p:scale>
          <a:sx n="49" d="100"/>
          <a:sy n="49" d="100"/>
        </p:scale>
        <p:origin x="4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BECB-E07E-4C14-A76E-734054DB235F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394B9-A28D-4616-A970-593970FD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</a:t>
            </a:r>
            <a:r>
              <a:rPr lang="tr-TR" dirty="0" err="1"/>
              <a:t>Opening</a:t>
            </a:r>
            <a:r>
              <a:rPr lang="tr-TR" dirty="0"/>
              <a:t> </a:t>
            </a:r>
            <a:r>
              <a:rPr lang="tr-TR" dirty="0" err="1"/>
              <a:t>speech</a:t>
            </a:r>
            <a:endParaRPr lang="tr-TR" dirty="0"/>
          </a:p>
          <a:p>
            <a:r>
              <a:rPr lang="tr-TR" dirty="0"/>
              <a:t>--</a:t>
            </a:r>
            <a:r>
              <a:rPr lang="tr-TR" dirty="0" err="1"/>
              <a:t>Welcome</a:t>
            </a:r>
            <a:endParaRPr lang="tr-TR" dirty="0"/>
          </a:p>
          <a:p>
            <a:r>
              <a:rPr lang="tr-TR" dirty="0"/>
              <a:t>--</a:t>
            </a:r>
            <a:r>
              <a:rPr lang="tr-TR" dirty="0" err="1"/>
              <a:t>Who</a:t>
            </a:r>
            <a:r>
              <a:rPr lang="tr-TR" dirty="0"/>
              <a:t> i am</a:t>
            </a:r>
          </a:p>
          <a:p>
            <a:r>
              <a:rPr lang="tr-TR" dirty="0"/>
              <a:t>--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team</a:t>
            </a:r>
            <a:endParaRPr lang="tr-TR" dirty="0"/>
          </a:p>
          <a:p>
            <a:r>
              <a:rPr lang="tr-TR" dirty="0"/>
              <a:t>--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headline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11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cDNAs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obtained</a:t>
            </a:r>
            <a:r>
              <a:rPr lang="tr-TR" dirty="0"/>
              <a:t>, RACE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conducted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transcripts</a:t>
            </a:r>
            <a:r>
              <a:rPr lang="tr-TR" dirty="0"/>
              <a:t>. 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256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obtained</a:t>
            </a:r>
            <a:r>
              <a:rPr lang="tr-TR" dirty="0"/>
              <a:t> </a:t>
            </a:r>
            <a:r>
              <a:rPr lang="tr-TR" dirty="0" err="1"/>
              <a:t>transcripts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sequenced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aligned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counterpart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 </a:t>
            </a:r>
            <a:r>
              <a:rPr lang="tr-TR" dirty="0" err="1"/>
              <a:t>stages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reference</a:t>
            </a:r>
            <a:r>
              <a:rPr lang="tr-TR" dirty="0"/>
              <a:t> </a:t>
            </a:r>
            <a:r>
              <a:rPr lang="tr-TR" dirty="0" err="1"/>
              <a:t>sequence</a:t>
            </a:r>
            <a:r>
              <a:rPr lang="tr-TR" dirty="0"/>
              <a:t> </a:t>
            </a:r>
            <a:r>
              <a:rPr lang="tr-TR" dirty="0" err="1"/>
              <a:t>available</a:t>
            </a:r>
            <a:r>
              <a:rPr lang="tr-TR" dirty="0"/>
              <a:t> at NCBI.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011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/>
              <a:t>Here, </a:t>
            </a:r>
            <a:r>
              <a:rPr lang="tr-TR" noProof="0" dirty="0" err="1"/>
              <a:t>we</a:t>
            </a:r>
            <a:r>
              <a:rPr lang="tr-TR" noProof="0" dirty="0"/>
              <a:t> </a:t>
            </a:r>
            <a:r>
              <a:rPr lang="tr-TR" noProof="0" dirty="0" err="1"/>
              <a:t>see</a:t>
            </a:r>
            <a:r>
              <a:rPr lang="tr-TR" noProof="0" dirty="0"/>
              <a:t>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alignment</a:t>
            </a:r>
            <a:r>
              <a:rPr lang="tr-TR" noProof="0" dirty="0"/>
              <a:t> of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developmental</a:t>
            </a:r>
            <a:r>
              <a:rPr lang="tr-TR" noProof="0" dirty="0"/>
              <a:t> </a:t>
            </a:r>
            <a:r>
              <a:rPr lang="tr-TR" noProof="0" dirty="0" err="1"/>
              <a:t>stage</a:t>
            </a:r>
            <a:r>
              <a:rPr lang="tr-TR" noProof="0" dirty="0"/>
              <a:t> </a:t>
            </a:r>
            <a:r>
              <a:rPr lang="tr-TR" noProof="0" dirty="0" err="1"/>
              <a:t>specific</a:t>
            </a:r>
            <a:r>
              <a:rPr lang="tr-TR" noProof="0" dirty="0"/>
              <a:t> </a:t>
            </a:r>
            <a:r>
              <a:rPr lang="tr-TR" noProof="0" dirty="0" err="1"/>
              <a:t>expressions</a:t>
            </a:r>
            <a:r>
              <a:rPr lang="tr-TR" noProof="0" dirty="0"/>
              <a:t> of </a:t>
            </a:r>
            <a:r>
              <a:rPr lang="tr-TR" noProof="0" dirty="0" err="1"/>
              <a:t>abdA</a:t>
            </a:r>
            <a:r>
              <a:rPr lang="tr-TR" noProof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/>
              <a:t>And</a:t>
            </a:r>
            <a:r>
              <a:rPr lang="tr-TR" noProof="0" dirty="0"/>
              <a:t> I </a:t>
            </a:r>
            <a:r>
              <a:rPr lang="tr-TR" noProof="0" dirty="0" err="1"/>
              <a:t>know</a:t>
            </a:r>
            <a:r>
              <a:rPr lang="tr-TR" noProof="0" dirty="0"/>
              <a:t> </a:t>
            </a:r>
            <a:r>
              <a:rPr lang="tr-TR" noProof="0" dirty="0" err="1"/>
              <a:t>this</a:t>
            </a:r>
            <a:r>
              <a:rPr lang="tr-TR" noProof="0" dirty="0"/>
              <a:t> </a:t>
            </a:r>
            <a:r>
              <a:rPr lang="tr-TR" noProof="0" dirty="0" err="1"/>
              <a:t>looks</a:t>
            </a:r>
            <a:r>
              <a:rPr lang="tr-TR" noProof="0" dirty="0"/>
              <a:t> a bit </a:t>
            </a:r>
            <a:r>
              <a:rPr lang="tr-TR" noProof="0" dirty="0" err="1"/>
              <a:t>confusing</a:t>
            </a:r>
            <a:r>
              <a:rPr lang="tr-TR" noProof="0" dirty="0"/>
              <a:t> </a:t>
            </a:r>
            <a:r>
              <a:rPr lang="tr-TR" noProof="0" dirty="0" err="1"/>
              <a:t>to</a:t>
            </a:r>
            <a:r>
              <a:rPr lang="tr-TR" noProof="0" dirty="0"/>
              <a:t> </a:t>
            </a:r>
            <a:r>
              <a:rPr lang="tr-TR" noProof="0" dirty="0" err="1"/>
              <a:t>most</a:t>
            </a:r>
            <a:r>
              <a:rPr lang="tr-TR" noProof="0" dirty="0"/>
              <a:t> of </a:t>
            </a:r>
            <a:r>
              <a:rPr lang="tr-TR" noProof="0" dirty="0" err="1"/>
              <a:t>you</a:t>
            </a:r>
            <a:r>
              <a:rPr lang="tr-TR" noProof="0" dirty="0"/>
              <a:t>, </a:t>
            </a:r>
            <a:r>
              <a:rPr lang="tr-TR" noProof="0" dirty="0" err="1"/>
              <a:t>so</a:t>
            </a:r>
            <a:r>
              <a:rPr lang="tr-TR" noProof="0" dirty="0"/>
              <a:t> I </a:t>
            </a:r>
            <a:r>
              <a:rPr lang="tr-TR" noProof="0" dirty="0" err="1"/>
              <a:t>would</a:t>
            </a:r>
            <a:r>
              <a:rPr lang="tr-TR" noProof="0" dirty="0"/>
              <a:t> </a:t>
            </a:r>
            <a:r>
              <a:rPr lang="tr-TR" noProof="0" dirty="0" err="1"/>
              <a:t>actually</a:t>
            </a:r>
            <a:r>
              <a:rPr lang="tr-TR" noProof="0" dirty="0"/>
              <a:t> </a:t>
            </a:r>
            <a:r>
              <a:rPr lang="tr-TR" noProof="0" dirty="0" err="1"/>
              <a:t>like</a:t>
            </a:r>
            <a:r>
              <a:rPr lang="tr-TR" noProof="0" dirty="0"/>
              <a:t> </a:t>
            </a:r>
            <a:r>
              <a:rPr lang="tr-TR" noProof="0" dirty="0" err="1"/>
              <a:t>you</a:t>
            </a:r>
            <a:r>
              <a:rPr lang="tr-TR" noProof="0" dirty="0"/>
              <a:t> </a:t>
            </a:r>
            <a:r>
              <a:rPr lang="tr-TR" noProof="0" dirty="0" err="1"/>
              <a:t>to</a:t>
            </a:r>
            <a:r>
              <a:rPr lang="tr-TR" noProof="0" dirty="0"/>
              <a:t> </a:t>
            </a:r>
            <a:r>
              <a:rPr lang="tr-TR" noProof="0" dirty="0" err="1"/>
              <a:t>focus</a:t>
            </a:r>
            <a:r>
              <a:rPr lang="tr-TR" noProof="0" dirty="0"/>
              <a:t> here on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identity</a:t>
            </a:r>
            <a:r>
              <a:rPr lang="tr-TR" noProof="0" dirty="0"/>
              <a:t> </a:t>
            </a:r>
            <a:r>
              <a:rPr lang="tr-TR" noProof="0" dirty="0" err="1"/>
              <a:t>up</a:t>
            </a:r>
            <a:r>
              <a:rPr lang="tr-TR" noProof="0" dirty="0"/>
              <a:t> here.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green</a:t>
            </a:r>
            <a:r>
              <a:rPr lang="tr-TR" noProof="0" dirty="0"/>
              <a:t> </a:t>
            </a:r>
            <a:r>
              <a:rPr lang="tr-TR" noProof="0" dirty="0" err="1"/>
              <a:t>highligghted</a:t>
            </a:r>
            <a:r>
              <a:rPr lang="tr-TR" noProof="0" dirty="0"/>
              <a:t> </a:t>
            </a:r>
            <a:r>
              <a:rPr lang="tr-TR" noProof="0" dirty="0" err="1"/>
              <a:t>areas</a:t>
            </a:r>
            <a:r>
              <a:rPr lang="tr-TR" noProof="0" dirty="0"/>
              <a:t> </a:t>
            </a:r>
            <a:r>
              <a:rPr lang="tr-TR" noProof="0" dirty="0" err="1"/>
              <a:t>are</a:t>
            </a:r>
            <a:r>
              <a:rPr lang="tr-TR" noProof="0" dirty="0"/>
              <a:t> </a:t>
            </a:r>
            <a:r>
              <a:rPr lang="tr-TR" noProof="0" dirty="0" err="1"/>
              <a:t>where</a:t>
            </a:r>
            <a:r>
              <a:rPr lang="tr-TR" noProof="0" dirty="0"/>
              <a:t>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b="1" noProof="0" dirty="0" err="1"/>
              <a:t>consensus</a:t>
            </a:r>
            <a:r>
              <a:rPr lang="tr-TR" b="1" noProof="0" dirty="0"/>
              <a:t>???</a:t>
            </a:r>
            <a:r>
              <a:rPr lang="tr-TR" noProof="0" dirty="0"/>
              <a:t> is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same</a:t>
            </a:r>
            <a:r>
              <a:rPr lang="tr-TR" noProof="0" dirty="0"/>
              <a:t>.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red</a:t>
            </a:r>
            <a:r>
              <a:rPr lang="tr-TR" noProof="0" dirty="0"/>
              <a:t> </a:t>
            </a:r>
            <a:r>
              <a:rPr lang="tr-TR" noProof="0" dirty="0" err="1"/>
              <a:t>interruptions</a:t>
            </a:r>
            <a:r>
              <a:rPr lang="tr-TR" noProof="0" dirty="0"/>
              <a:t> </a:t>
            </a:r>
            <a:r>
              <a:rPr lang="tr-TR" noProof="0" dirty="0" err="1"/>
              <a:t>are</a:t>
            </a:r>
            <a:r>
              <a:rPr lang="tr-TR" noProof="0" dirty="0"/>
              <a:t> </a:t>
            </a:r>
            <a:r>
              <a:rPr lang="tr-TR" noProof="0" dirty="0" err="1"/>
              <a:t>where</a:t>
            </a:r>
            <a:r>
              <a:rPr lang="tr-TR" noProof="0" dirty="0"/>
              <a:t> </a:t>
            </a:r>
            <a:r>
              <a:rPr lang="tr-TR" noProof="0" dirty="0" err="1"/>
              <a:t>we</a:t>
            </a:r>
            <a:r>
              <a:rPr lang="tr-TR" noProof="0" dirty="0"/>
              <a:t> </a:t>
            </a:r>
            <a:r>
              <a:rPr lang="tr-TR" noProof="0" dirty="0" err="1"/>
              <a:t>know</a:t>
            </a:r>
            <a:r>
              <a:rPr lang="tr-TR" noProof="0" dirty="0"/>
              <a:t> </a:t>
            </a:r>
            <a:r>
              <a:rPr lang="tr-TR" noProof="0" dirty="0" err="1"/>
              <a:t>that</a:t>
            </a:r>
            <a:r>
              <a:rPr lang="tr-TR" noProof="0" dirty="0"/>
              <a:t> </a:t>
            </a:r>
            <a:r>
              <a:rPr lang="tr-TR" noProof="0" dirty="0" err="1"/>
              <a:t>there</a:t>
            </a:r>
            <a:r>
              <a:rPr lang="tr-TR" noProof="0" dirty="0"/>
              <a:t> </a:t>
            </a:r>
            <a:r>
              <a:rPr lang="tr-TR" noProof="0" dirty="0" err="1"/>
              <a:t>are</a:t>
            </a:r>
            <a:r>
              <a:rPr lang="tr-TR" noProof="0" dirty="0"/>
              <a:t> </a:t>
            </a:r>
            <a:r>
              <a:rPr lang="tr-TR" noProof="0" dirty="0" err="1"/>
              <a:t>some</a:t>
            </a:r>
            <a:r>
              <a:rPr lang="tr-TR" noProof="0" dirty="0"/>
              <a:t> </a:t>
            </a:r>
            <a:r>
              <a:rPr lang="tr-TR" noProof="0" dirty="0" err="1"/>
              <a:t>differences</a:t>
            </a:r>
            <a:r>
              <a:rPr lang="tr-TR" noProof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sequence</a:t>
            </a:r>
            <a:r>
              <a:rPr lang="tr-TR" noProof="0" dirty="0"/>
              <a:t> is </a:t>
            </a:r>
            <a:r>
              <a:rPr lang="tr-TR" noProof="0" dirty="0" err="1"/>
              <a:t>for</a:t>
            </a:r>
            <a:r>
              <a:rPr lang="tr-TR" noProof="0" dirty="0"/>
              <a:t>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mostpart</a:t>
            </a:r>
            <a:r>
              <a:rPr lang="tr-TR" noProof="0" dirty="0"/>
              <a:t>  </a:t>
            </a:r>
            <a:r>
              <a:rPr lang="tr-TR" noProof="0" dirty="0" err="1"/>
              <a:t>same</a:t>
            </a:r>
            <a:r>
              <a:rPr lang="tr-TR" noProof="0" dirty="0"/>
              <a:t>, </a:t>
            </a:r>
            <a:r>
              <a:rPr lang="tr-TR" noProof="0" dirty="0" err="1"/>
              <a:t>with</a:t>
            </a:r>
            <a:r>
              <a:rPr lang="tr-TR" noProof="0" dirty="0"/>
              <a:t> </a:t>
            </a:r>
            <a:r>
              <a:rPr lang="tr-TR" noProof="0" dirty="0" err="1"/>
              <a:t>some</a:t>
            </a:r>
            <a:r>
              <a:rPr lang="tr-TR" noProof="0" dirty="0"/>
              <a:t> minör </a:t>
            </a:r>
            <a:r>
              <a:rPr lang="tr-TR" noProof="0" dirty="0" err="1"/>
              <a:t>differences</a:t>
            </a:r>
            <a:r>
              <a:rPr lang="tr-TR" noProof="0" dirty="0"/>
              <a:t> at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ends</a:t>
            </a:r>
            <a:r>
              <a:rPr lang="tr-TR" noProof="0" dirty="0"/>
              <a:t> of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sequences</a:t>
            </a:r>
            <a:r>
              <a:rPr lang="tr-TR" noProof="0" dirty="0"/>
              <a:t>. </a:t>
            </a:r>
            <a:r>
              <a:rPr lang="tr-TR" noProof="0" dirty="0" err="1"/>
              <a:t>These</a:t>
            </a:r>
            <a:r>
              <a:rPr lang="tr-TR" noProof="0" dirty="0"/>
              <a:t> </a:t>
            </a:r>
            <a:r>
              <a:rPr lang="tr-TR" noProof="0" dirty="0" err="1"/>
              <a:t>differences</a:t>
            </a:r>
            <a:r>
              <a:rPr lang="tr-TR" noProof="0" dirty="0"/>
              <a:t> </a:t>
            </a:r>
            <a:r>
              <a:rPr lang="tr-TR" noProof="0" dirty="0" err="1"/>
              <a:t>however</a:t>
            </a:r>
            <a:r>
              <a:rPr lang="tr-TR" noProof="0" dirty="0"/>
              <a:t> </a:t>
            </a:r>
            <a:r>
              <a:rPr lang="tr-TR" noProof="0" dirty="0" err="1"/>
              <a:t>are</a:t>
            </a:r>
            <a:r>
              <a:rPr lang="tr-TR" noProof="0" dirty="0"/>
              <a:t> not </a:t>
            </a:r>
            <a:r>
              <a:rPr lang="tr-TR" noProof="0" dirty="0" err="1"/>
              <a:t>meaningful</a:t>
            </a:r>
            <a:r>
              <a:rPr lang="tr-TR" noProof="0" dirty="0"/>
              <a:t> in </a:t>
            </a:r>
            <a:r>
              <a:rPr lang="tr-TR" noProof="0" dirty="0" err="1"/>
              <a:t>terms</a:t>
            </a:r>
            <a:r>
              <a:rPr lang="tr-TR" noProof="0" dirty="0"/>
              <a:t> of </a:t>
            </a:r>
            <a:r>
              <a:rPr lang="tr-TR" noProof="0" dirty="0" err="1"/>
              <a:t>alternative</a:t>
            </a:r>
            <a:r>
              <a:rPr lang="tr-TR" noProof="0" dirty="0"/>
              <a:t> </a:t>
            </a:r>
            <a:r>
              <a:rPr lang="tr-TR" noProof="0" dirty="0" err="1"/>
              <a:t>transcript</a:t>
            </a:r>
            <a:r>
              <a:rPr lang="tr-TR" noProof="0" dirty="0"/>
              <a:t> </a:t>
            </a:r>
            <a:r>
              <a:rPr lang="tr-TR" noProof="0" dirty="0" err="1"/>
              <a:t>isoforms</a:t>
            </a:r>
            <a:r>
              <a:rPr lang="tr-TR" noProof="0" dirty="0"/>
              <a:t>, </a:t>
            </a:r>
            <a:r>
              <a:rPr lang="tr-TR" noProof="0" dirty="0" err="1"/>
              <a:t>they</a:t>
            </a:r>
            <a:r>
              <a:rPr lang="tr-TR" noProof="0" dirty="0"/>
              <a:t> </a:t>
            </a:r>
            <a:r>
              <a:rPr lang="tr-TR" noProof="0" dirty="0" err="1"/>
              <a:t>are</a:t>
            </a:r>
            <a:r>
              <a:rPr lang="tr-TR" noProof="0" dirty="0"/>
              <a:t> </a:t>
            </a:r>
            <a:r>
              <a:rPr lang="tr-TR" noProof="0" dirty="0" err="1"/>
              <a:t>probably</a:t>
            </a:r>
            <a:r>
              <a:rPr lang="tr-TR" noProof="0" dirty="0"/>
              <a:t> </a:t>
            </a:r>
            <a:r>
              <a:rPr lang="tr-TR" noProof="0" dirty="0" err="1"/>
              <a:t>errors</a:t>
            </a:r>
            <a:r>
              <a:rPr lang="tr-TR" noProof="0" dirty="0"/>
              <a:t> </a:t>
            </a:r>
            <a:r>
              <a:rPr lang="tr-TR" noProof="0" dirty="0" err="1"/>
              <a:t>from</a:t>
            </a:r>
            <a:r>
              <a:rPr lang="tr-TR" noProof="0" dirty="0"/>
              <a:t> </a:t>
            </a:r>
            <a:r>
              <a:rPr lang="tr-TR" noProof="0" dirty="0" err="1"/>
              <a:t>Sanger</a:t>
            </a:r>
            <a:r>
              <a:rPr lang="tr-TR" noProof="0" dirty="0"/>
              <a:t> </a:t>
            </a:r>
            <a:r>
              <a:rPr lang="tr-TR" noProof="0" dirty="0" err="1"/>
              <a:t>sequencing</a:t>
            </a:r>
            <a:r>
              <a:rPr lang="tr-TR" noProof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similarity</a:t>
            </a:r>
            <a:r>
              <a:rPr lang="tr-TR" noProof="0" dirty="0"/>
              <a:t> </a:t>
            </a:r>
            <a:r>
              <a:rPr lang="tr-TR" noProof="0" dirty="0" err="1"/>
              <a:t>was</a:t>
            </a:r>
            <a:r>
              <a:rPr lang="tr-TR" noProof="0" dirty="0"/>
              <a:t> </a:t>
            </a:r>
            <a:r>
              <a:rPr lang="tr-TR" noProof="0" dirty="0" err="1"/>
              <a:t>about</a:t>
            </a:r>
            <a:r>
              <a:rPr lang="tr-TR" noProof="0" dirty="0"/>
              <a:t> 93% </a:t>
            </a:r>
            <a:r>
              <a:rPr lang="tr-TR" noProof="0" dirty="0" err="1"/>
              <a:t>for</a:t>
            </a:r>
            <a:r>
              <a:rPr lang="tr-TR" noProof="0" dirty="0"/>
              <a:t>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two</a:t>
            </a:r>
            <a:r>
              <a:rPr lang="tr-TR" noProof="0" dirty="0"/>
              <a:t> </a:t>
            </a:r>
            <a:r>
              <a:rPr lang="tr-TR" noProof="0" dirty="0" err="1"/>
              <a:t>sequences</a:t>
            </a:r>
            <a:r>
              <a:rPr lang="tr-TR" noProof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87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/>
              <a:t>We</a:t>
            </a:r>
            <a:r>
              <a:rPr lang="tr-TR" noProof="0" dirty="0"/>
              <a:t> </a:t>
            </a:r>
            <a:r>
              <a:rPr lang="tr-TR" noProof="0" dirty="0" err="1"/>
              <a:t>see</a:t>
            </a:r>
            <a:r>
              <a:rPr lang="tr-TR" noProof="0" dirty="0"/>
              <a:t> a </a:t>
            </a:r>
            <a:r>
              <a:rPr lang="tr-TR" noProof="0" dirty="0" err="1"/>
              <a:t>similar</a:t>
            </a:r>
            <a:r>
              <a:rPr lang="tr-TR" noProof="0" dirty="0"/>
              <a:t> </a:t>
            </a:r>
            <a:r>
              <a:rPr lang="tr-TR" noProof="0" dirty="0" err="1"/>
              <a:t>result</a:t>
            </a:r>
            <a:r>
              <a:rPr lang="tr-TR" noProof="0" dirty="0"/>
              <a:t> </a:t>
            </a:r>
            <a:r>
              <a:rPr lang="tr-TR" noProof="0" dirty="0" err="1"/>
              <a:t>with</a:t>
            </a:r>
            <a:r>
              <a:rPr lang="tr-TR" noProof="0" dirty="0"/>
              <a:t> </a:t>
            </a:r>
            <a:r>
              <a:rPr lang="tr-TR" noProof="0" dirty="0" err="1"/>
              <a:t>Ubx</a:t>
            </a:r>
            <a:r>
              <a:rPr lang="tr-TR" noProof="0" dirty="0"/>
              <a:t>.  </a:t>
            </a:r>
            <a:r>
              <a:rPr lang="tr-TR" noProof="0" dirty="0" err="1"/>
              <a:t>We</a:t>
            </a:r>
            <a:r>
              <a:rPr lang="tr-TR" noProof="0" dirty="0"/>
              <a:t> </a:t>
            </a:r>
            <a:r>
              <a:rPr lang="tr-TR" noProof="0" dirty="0" err="1"/>
              <a:t>observe</a:t>
            </a:r>
            <a:r>
              <a:rPr lang="tr-TR" noProof="0" dirty="0"/>
              <a:t> </a:t>
            </a:r>
            <a:r>
              <a:rPr lang="tr-TR" noProof="0" dirty="0" err="1"/>
              <a:t>some</a:t>
            </a:r>
            <a:r>
              <a:rPr lang="tr-TR" noProof="0" dirty="0"/>
              <a:t> minör </a:t>
            </a:r>
            <a:r>
              <a:rPr lang="tr-TR" noProof="0" dirty="0" err="1"/>
              <a:t>differences</a:t>
            </a:r>
            <a:r>
              <a:rPr lang="tr-TR" noProof="0" dirty="0"/>
              <a:t> at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two</a:t>
            </a:r>
            <a:r>
              <a:rPr lang="tr-TR" noProof="0" dirty="0"/>
              <a:t> </a:t>
            </a:r>
            <a:r>
              <a:rPr lang="tr-TR" noProof="0" dirty="0" err="1"/>
              <a:t>ends</a:t>
            </a:r>
            <a:r>
              <a:rPr lang="tr-TR" noProof="0" dirty="0"/>
              <a:t> </a:t>
            </a:r>
            <a:r>
              <a:rPr lang="tr-TR" noProof="0" dirty="0" err="1"/>
              <a:t>with</a:t>
            </a:r>
            <a:r>
              <a:rPr lang="tr-TR" noProof="0" dirty="0"/>
              <a:t> </a:t>
            </a:r>
            <a:r>
              <a:rPr lang="tr-TR" noProof="0" dirty="0" err="1"/>
              <a:t>most</a:t>
            </a:r>
            <a:r>
              <a:rPr lang="tr-TR" noProof="0" dirty="0"/>
              <a:t> of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sequences</a:t>
            </a:r>
            <a:r>
              <a:rPr lang="tr-TR" noProof="0" dirty="0"/>
              <a:t> </a:t>
            </a:r>
            <a:r>
              <a:rPr lang="tr-TR" noProof="0" dirty="0" err="1"/>
              <a:t>being</a:t>
            </a:r>
            <a:r>
              <a:rPr lang="tr-TR" noProof="0" dirty="0"/>
              <a:t> </a:t>
            </a: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same</a:t>
            </a:r>
            <a:r>
              <a:rPr lang="tr-TR" noProof="0" dirty="0"/>
              <a:t>. </a:t>
            </a:r>
            <a:r>
              <a:rPr lang="tr-TR" noProof="0" dirty="0" err="1"/>
              <a:t>These</a:t>
            </a:r>
            <a:r>
              <a:rPr lang="tr-TR" noProof="0" dirty="0"/>
              <a:t> </a:t>
            </a:r>
            <a:r>
              <a:rPr lang="tr-TR" noProof="0" dirty="0" err="1"/>
              <a:t>differences</a:t>
            </a:r>
            <a:r>
              <a:rPr lang="tr-TR" noProof="0" dirty="0"/>
              <a:t> </a:t>
            </a:r>
            <a:r>
              <a:rPr lang="tr-TR" noProof="0" dirty="0" err="1"/>
              <a:t>also</a:t>
            </a:r>
            <a:r>
              <a:rPr lang="tr-TR" noProof="0" dirty="0"/>
              <a:t> </a:t>
            </a:r>
            <a:r>
              <a:rPr lang="tr-TR" noProof="0" dirty="0" err="1"/>
              <a:t>probably</a:t>
            </a:r>
            <a:r>
              <a:rPr lang="tr-TR" noProof="0" dirty="0"/>
              <a:t> </a:t>
            </a:r>
            <a:r>
              <a:rPr lang="tr-TR" noProof="0" dirty="0" err="1"/>
              <a:t>arose</a:t>
            </a:r>
            <a:r>
              <a:rPr lang="tr-TR" noProof="0" dirty="0"/>
              <a:t> </a:t>
            </a:r>
            <a:r>
              <a:rPr lang="tr-TR" noProof="0" dirty="0" err="1"/>
              <a:t>from</a:t>
            </a:r>
            <a:r>
              <a:rPr lang="tr-TR" noProof="0" dirty="0"/>
              <a:t> </a:t>
            </a:r>
            <a:r>
              <a:rPr lang="tr-TR" noProof="0" dirty="0" err="1"/>
              <a:t>Sanger</a:t>
            </a:r>
            <a:r>
              <a:rPr lang="tr-TR" noProof="0" dirty="0"/>
              <a:t> </a:t>
            </a:r>
            <a:r>
              <a:rPr lang="tr-TR" noProof="0" dirty="0" err="1"/>
              <a:t>seq</a:t>
            </a:r>
            <a:r>
              <a:rPr lang="tr-TR" noProof="0" dirty="0"/>
              <a:t> </a:t>
            </a:r>
            <a:r>
              <a:rPr lang="tr-TR" noProof="0" dirty="0" err="1"/>
              <a:t>errors</a:t>
            </a:r>
            <a:r>
              <a:rPr lang="tr-TR" noProof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err="1"/>
              <a:t>The</a:t>
            </a:r>
            <a:r>
              <a:rPr lang="tr-TR" noProof="0" dirty="0"/>
              <a:t> </a:t>
            </a:r>
            <a:r>
              <a:rPr lang="tr-TR" noProof="0" dirty="0" err="1"/>
              <a:t>similarity</a:t>
            </a:r>
            <a:r>
              <a:rPr lang="tr-TR" noProof="0" dirty="0"/>
              <a:t> </a:t>
            </a:r>
            <a:r>
              <a:rPr lang="tr-TR" noProof="0" dirty="0" err="1"/>
              <a:t>was</a:t>
            </a:r>
            <a:r>
              <a:rPr lang="tr-TR" noProof="0" dirty="0"/>
              <a:t> 87% </a:t>
            </a:r>
            <a:r>
              <a:rPr lang="tr-TR" noProof="0" dirty="0" err="1"/>
              <a:t>with</a:t>
            </a:r>
            <a:r>
              <a:rPr lang="tr-TR" noProof="0" dirty="0"/>
              <a:t> </a:t>
            </a:r>
            <a:r>
              <a:rPr lang="tr-TR" noProof="0" dirty="0" err="1"/>
              <a:t>Ubx</a:t>
            </a:r>
            <a:r>
              <a:rPr lang="tr-TR" noProof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8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dirty="0" err="1">
                <a:highlight>
                  <a:srgbClr val="FFFF00"/>
                </a:highlight>
              </a:rPr>
              <a:t>To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conclude</a:t>
            </a:r>
            <a:r>
              <a:rPr lang="tr-TR" b="0" dirty="0">
                <a:highlight>
                  <a:srgbClr val="FFFF00"/>
                </a:highlight>
              </a:rPr>
              <a:t>, </a:t>
            </a:r>
            <a:r>
              <a:rPr lang="tr-TR" b="0" dirty="0" err="1">
                <a:highlight>
                  <a:srgbClr val="FFFF00"/>
                </a:highlight>
              </a:rPr>
              <a:t>we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have</a:t>
            </a:r>
            <a:r>
              <a:rPr lang="tr-TR" b="0" dirty="0">
                <a:highlight>
                  <a:srgbClr val="FFFF00"/>
                </a:highlight>
              </a:rPr>
              <a:t> not </a:t>
            </a:r>
            <a:r>
              <a:rPr lang="tr-TR" b="0" dirty="0" err="1">
                <a:highlight>
                  <a:srgbClr val="FFFF00"/>
                </a:highlight>
              </a:rPr>
              <a:t>identified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any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significant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differences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between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the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translated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regions</a:t>
            </a:r>
            <a:r>
              <a:rPr lang="tr-TR" b="0" dirty="0">
                <a:highlight>
                  <a:srgbClr val="FFFF00"/>
                </a:highlight>
              </a:rPr>
              <a:t> of </a:t>
            </a:r>
            <a:r>
              <a:rPr lang="tr-TR" b="0" dirty="0" err="1">
                <a:highlight>
                  <a:srgbClr val="FFFF00"/>
                </a:highlight>
              </a:rPr>
              <a:t>the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developmental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stage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specific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expressions</a:t>
            </a:r>
            <a:r>
              <a:rPr lang="tr-TR" b="0" dirty="0">
                <a:highlight>
                  <a:srgbClr val="FFFF00"/>
                </a:highlight>
              </a:rPr>
              <a:t> of </a:t>
            </a:r>
            <a:r>
              <a:rPr lang="tr-TR" b="0" dirty="0" err="1">
                <a:highlight>
                  <a:srgbClr val="FFFF00"/>
                </a:highlight>
              </a:rPr>
              <a:t>Ultrabithorax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and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abdominal</a:t>
            </a:r>
            <a:r>
              <a:rPr lang="tr-TR" b="0" dirty="0">
                <a:highlight>
                  <a:srgbClr val="FFFF00"/>
                </a:highlight>
              </a:rPr>
              <a:t>-A. </a:t>
            </a:r>
            <a:r>
              <a:rPr lang="tr-TR" b="0" dirty="0" err="1">
                <a:highlight>
                  <a:srgbClr val="FFFF00"/>
                </a:highlight>
              </a:rPr>
              <a:t>We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think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that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the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origin</a:t>
            </a:r>
            <a:r>
              <a:rPr lang="tr-TR" b="0" dirty="0">
                <a:highlight>
                  <a:srgbClr val="FFFF00"/>
                </a:highlight>
              </a:rPr>
              <a:t> of </a:t>
            </a:r>
            <a:r>
              <a:rPr lang="tr-TR" b="0" dirty="0" err="1">
                <a:highlight>
                  <a:srgbClr val="FFFF00"/>
                </a:highlight>
              </a:rPr>
              <a:t>the</a:t>
            </a:r>
            <a:r>
              <a:rPr lang="tr-TR" b="0" dirty="0">
                <a:highlight>
                  <a:srgbClr val="FFFF00"/>
                </a:highlight>
              </a:rPr>
              <a:t> </a:t>
            </a:r>
            <a:r>
              <a:rPr lang="tr-TR" b="0" dirty="0" err="1">
                <a:highlight>
                  <a:srgbClr val="FFFF00"/>
                </a:highlight>
              </a:rPr>
              <a:t>novel</a:t>
            </a:r>
            <a:r>
              <a:rPr lang="tr-TR" b="0" dirty="0">
                <a:highlight>
                  <a:srgbClr val="FFFF00"/>
                </a:highlight>
              </a:rPr>
              <a:t>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err="1">
                <a:highlight>
                  <a:srgbClr val="FFFF00"/>
                </a:highlight>
              </a:rPr>
              <a:t>We</a:t>
            </a:r>
            <a:r>
              <a:rPr lang="tr-TR" b="1" dirty="0">
                <a:highlight>
                  <a:srgbClr val="FFFF00"/>
                </a:highlight>
              </a:rPr>
              <a:t> had time </a:t>
            </a:r>
            <a:r>
              <a:rPr lang="tr-TR" b="1" dirty="0" err="1">
                <a:highlight>
                  <a:srgbClr val="FFFF00"/>
                </a:highlight>
              </a:rPr>
              <a:t>and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resource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limitations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including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limitations</a:t>
            </a:r>
            <a:r>
              <a:rPr lang="tr-TR" b="1" dirty="0">
                <a:highlight>
                  <a:srgbClr val="FFFF00"/>
                </a:highlight>
              </a:rPr>
              <a:t> on </a:t>
            </a:r>
            <a:r>
              <a:rPr lang="tr-TR" b="1" dirty="0" err="1">
                <a:highlight>
                  <a:srgbClr val="FFFF00"/>
                </a:highlight>
              </a:rPr>
              <a:t>the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number</a:t>
            </a:r>
            <a:r>
              <a:rPr lang="tr-TR" b="1" dirty="0">
                <a:highlight>
                  <a:srgbClr val="FFFF00"/>
                </a:highlight>
              </a:rPr>
              <a:t> of </a:t>
            </a:r>
            <a:r>
              <a:rPr lang="tr-TR" b="1" dirty="0" err="1">
                <a:highlight>
                  <a:srgbClr val="FFFF00"/>
                </a:highlight>
              </a:rPr>
              <a:t>experimental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animals</a:t>
            </a:r>
            <a:r>
              <a:rPr lang="tr-TR" b="1" dirty="0">
                <a:highlight>
                  <a:srgbClr val="FFFF00"/>
                </a:highlight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err="1">
                <a:highlight>
                  <a:srgbClr val="FFFF00"/>
                </a:highlight>
              </a:rPr>
              <a:t>We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will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continue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this</a:t>
            </a:r>
            <a:r>
              <a:rPr lang="tr-TR" b="1" dirty="0">
                <a:highlight>
                  <a:srgbClr val="FFFF00"/>
                </a:highlight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highlight>
                  <a:srgbClr val="FFFF00"/>
                </a:highlight>
              </a:rPr>
              <a:t>we propose that differential expression of alternative transcript isoforms can result in the evolution of new gene functions, independent of, and prior to gene duplication and sub-functionalization. Given that alternative transcription is a widespread phenomenon, it could play an important role in the evolution of gene regulatory networks.</a:t>
            </a:r>
            <a:endParaRPr lang="tr-T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>
                <a:highlight>
                  <a:srgbClr val="FFFF00"/>
                </a:highlight>
              </a:rPr>
              <a:t>This</a:t>
            </a:r>
            <a:r>
              <a:rPr lang="tr-TR" dirty="0">
                <a:highlight>
                  <a:srgbClr val="FFFF00"/>
                </a:highlight>
              </a:rPr>
              <a:t> is </a:t>
            </a:r>
            <a:r>
              <a:rPr lang="tr-TR" dirty="0" err="1">
                <a:highlight>
                  <a:srgbClr val="FFFF00"/>
                </a:highlight>
              </a:rPr>
              <a:t>the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second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study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that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tried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to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address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the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involvement</a:t>
            </a:r>
            <a:r>
              <a:rPr lang="tr-TR" dirty="0">
                <a:highlight>
                  <a:srgbClr val="FFFF00"/>
                </a:highlight>
              </a:rPr>
              <a:t> of </a:t>
            </a:r>
            <a:r>
              <a:rPr lang="tr-TR" dirty="0" err="1">
                <a:highlight>
                  <a:srgbClr val="FFFF00"/>
                </a:highlight>
              </a:rPr>
              <a:t>the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differential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expression</a:t>
            </a:r>
            <a:r>
              <a:rPr lang="tr-TR" dirty="0">
                <a:highlight>
                  <a:srgbClr val="FFFF00"/>
                </a:highlight>
              </a:rPr>
              <a:t> of </a:t>
            </a:r>
            <a:r>
              <a:rPr lang="tr-TR" dirty="0" err="1">
                <a:highlight>
                  <a:srgbClr val="FFFF00"/>
                </a:highlight>
              </a:rPr>
              <a:t>alternative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transcript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isoforms</a:t>
            </a:r>
            <a:r>
              <a:rPr lang="tr-TR" dirty="0">
                <a:highlight>
                  <a:srgbClr val="FFFF00"/>
                </a:highlight>
              </a:rPr>
              <a:t> in </a:t>
            </a:r>
            <a:r>
              <a:rPr lang="tr-TR" dirty="0" err="1">
                <a:highlight>
                  <a:srgbClr val="FFFF00"/>
                </a:highlight>
              </a:rPr>
              <a:t>the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evolution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new</a:t>
            </a:r>
            <a:r>
              <a:rPr lang="tr-TR" dirty="0">
                <a:highlight>
                  <a:srgbClr val="FFFF00"/>
                </a:highlight>
              </a:rPr>
              <a:t> gene </a:t>
            </a:r>
            <a:r>
              <a:rPr lang="tr-TR" dirty="0" err="1">
                <a:highlight>
                  <a:srgbClr val="FFFF00"/>
                </a:highlight>
              </a:rPr>
              <a:t>functions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and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maternal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expressions</a:t>
            </a:r>
            <a:r>
              <a:rPr lang="tr-TR" dirty="0">
                <a:highlight>
                  <a:srgbClr val="FFFF00"/>
                </a:highlight>
              </a:rPr>
              <a:t>.</a:t>
            </a:r>
            <a:endParaRPr lang="en-US" dirty="0"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>
              <a:highlight>
                <a:srgbClr val="FFFF00"/>
              </a:highligh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93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0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Alternative</a:t>
            </a:r>
            <a:r>
              <a:rPr lang="tr-TR" dirty="0"/>
              <a:t> </a:t>
            </a:r>
            <a:r>
              <a:rPr lang="tr-TR" dirty="0" err="1"/>
              <a:t>transcript</a:t>
            </a:r>
            <a:r>
              <a:rPr lang="tr-TR" dirty="0"/>
              <a:t> </a:t>
            </a:r>
            <a:r>
              <a:rPr lang="tr-TR" dirty="0" err="1"/>
              <a:t>isoforms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, </a:t>
            </a:r>
            <a:r>
              <a:rPr lang="tr-TR" dirty="0" err="1"/>
              <a:t>simply</a:t>
            </a:r>
            <a:r>
              <a:rPr lang="tr-TR" dirty="0"/>
              <a:t> put,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mRNAs</a:t>
            </a:r>
            <a:r>
              <a:rPr lang="tr-TR" dirty="0"/>
              <a:t> </a:t>
            </a:r>
            <a:r>
              <a:rPr lang="tr-TR" dirty="0" err="1"/>
              <a:t>produced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 </a:t>
            </a:r>
            <a:r>
              <a:rPr lang="tr-TR" dirty="0" err="1"/>
              <a:t>single</a:t>
            </a:r>
            <a:r>
              <a:rPr lang="tr-TR" dirty="0"/>
              <a:t> gene.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differences</a:t>
            </a:r>
            <a:r>
              <a:rPr lang="tr-TR" dirty="0"/>
              <a:t> in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mrnas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transcript</a:t>
            </a:r>
            <a:r>
              <a:rPr lang="tr-TR" dirty="0"/>
              <a:t> </a:t>
            </a:r>
            <a:r>
              <a:rPr lang="tr-TR" dirty="0" err="1"/>
              <a:t>isoforms</a:t>
            </a:r>
            <a:r>
              <a:rPr lang="tr-TR" dirty="0"/>
              <a:t> can be in protein </a:t>
            </a:r>
            <a:r>
              <a:rPr lang="tr-TR" dirty="0" err="1"/>
              <a:t>coding</a:t>
            </a:r>
            <a:r>
              <a:rPr lang="tr-TR" dirty="0"/>
              <a:t> </a:t>
            </a:r>
            <a:r>
              <a:rPr lang="tr-TR" dirty="0" err="1"/>
              <a:t>sequences</a:t>
            </a:r>
            <a:r>
              <a:rPr lang="tr-TR" dirty="0"/>
              <a:t> </a:t>
            </a:r>
            <a:r>
              <a:rPr lang="tr-TR" dirty="0" err="1"/>
              <a:t>resulting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generation</a:t>
            </a:r>
            <a:r>
              <a:rPr lang="tr-TR" dirty="0"/>
              <a:t> of </a:t>
            </a:r>
            <a:r>
              <a:rPr lang="tr-TR" dirty="0" err="1"/>
              <a:t>different</a:t>
            </a:r>
            <a:r>
              <a:rPr lang="tr-TR" dirty="0"/>
              <a:t> protein </a:t>
            </a:r>
            <a:r>
              <a:rPr lang="tr-TR" dirty="0" err="1"/>
              <a:t>isoforms</a:t>
            </a:r>
            <a:r>
              <a:rPr lang="tr-TR" dirty="0"/>
              <a:t>, </a:t>
            </a:r>
            <a:r>
              <a:rPr lang="tr-TR" dirty="0" err="1"/>
              <a:t>therefore</a:t>
            </a:r>
            <a:r>
              <a:rPr lang="tr-TR" dirty="0"/>
              <a:t> </a:t>
            </a:r>
            <a:r>
              <a:rPr lang="tr-TR" dirty="0" err="1"/>
              <a:t>might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functional</a:t>
            </a:r>
            <a:r>
              <a:rPr lang="tr-TR" dirty="0"/>
              <a:t> </a:t>
            </a:r>
            <a:r>
              <a:rPr lang="tr-TR" dirty="0" err="1"/>
              <a:t>consequences</a:t>
            </a:r>
            <a:r>
              <a:rPr lang="tr-TR" dirty="0"/>
              <a:t>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differences</a:t>
            </a:r>
            <a:r>
              <a:rPr lang="tr-TR" dirty="0"/>
              <a:t> can be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untranslated</a:t>
            </a:r>
            <a:r>
              <a:rPr lang="tr-TR" dirty="0"/>
              <a:t> </a:t>
            </a:r>
            <a:r>
              <a:rPr lang="tr-TR" dirty="0" err="1"/>
              <a:t>regions</a:t>
            </a:r>
            <a:r>
              <a:rPr lang="tr-TR" dirty="0"/>
              <a:t> of </a:t>
            </a:r>
            <a:r>
              <a:rPr lang="tr-TR" dirty="0" err="1"/>
              <a:t>mRNAs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affect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posttrancriptional</a:t>
            </a:r>
            <a:r>
              <a:rPr lang="tr-TR" dirty="0"/>
              <a:t> </a:t>
            </a:r>
            <a:r>
              <a:rPr lang="tr-TR" dirty="0" err="1"/>
              <a:t>regulation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as…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As 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imagine</a:t>
            </a:r>
            <a:r>
              <a:rPr lang="tr-TR" dirty="0"/>
              <a:t>, </a:t>
            </a:r>
            <a:r>
              <a:rPr lang="tr-TR" dirty="0" err="1"/>
              <a:t>changes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protein </a:t>
            </a:r>
            <a:r>
              <a:rPr lang="tr-TR" dirty="0" err="1"/>
              <a:t>coding</a:t>
            </a:r>
            <a:r>
              <a:rPr lang="tr-TR" dirty="0"/>
              <a:t> </a:t>
            </a:r>
            <a:r>
              <a:rPr lang="tr-TR" dirty="0" err="1"/>
              <a:t>seqs</a:t>
            </a:r>
            <a:r>
              <a:rPr lang="tr-TR" dirty="0"/>
              <a:t> can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direct</a:t>
            </a:r>
            <a:r>
              <a:rPr lang="tr-TR" dirty="0"/>
              <a:t> </a:t>
            </a:r>
            <a:r>
              <a:rPr lang="tr-TR" dirty="0" err="1"/>
              <a:t>functional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</a:t>
            </a:r>
            <a:r>
              <a:rPr lang="tr-TR" dirty="0" err="1"/>
              <a:t>whereas</a:t>
            </a:r>
            <a:r>
              <a:rPr lang="tr-TR" dirty="0"/>
              <a:t> </a:t>
            </a:r>
            <a:r>
              <a:rPr lang="tr-TR" dirty="0" err="1"/>
              <a:t>changes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UTRs</a:t>
            </a:r>
            <a:r>
              <a:rPr lang="tr-TR" dirty="0"/>
              <a:t> can </a:t>
            </a:r>
            <a:r>
              <a:rPr lang="tr-TR" dirty="0" err="1"/>
              <a:t>affect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posttranscriptional</a:t>
            </a:r>
            <a:r>
              <a:rPr lang="tr-TR" dirty="0"/>
              <a:t> </a:t>
            </a:r>
            <a:r>
              <a:rPr lang="tr-TR" dirty="0" err="1"/>
              <a:t>regulation</a:t>
            </a:r>
            <a:r>
              <a:rPr lang="tr-TR" dirty="0"/>
              <a:t> (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…)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>
                <a:highlight>
                  <a:srgbClr val="FFFF00"/>
                </a:highlight>
              </a:rPr>
              <a:t>Removed</a:t>
            </a:r>
            <a:r>
              <a:rPr lang="tr-TR" dirty="0">
                <a:highlight>
                  <a:srgbClr val="FFFF00"/>
                </a:highlight>
              </a:rPr>
              <a:t>: </a:t>
            </a:r>
            <a:r>
              <a:rPr lang="tr-TR" dirty="0" err="1">
                <a:highlight>
                  <a:srgbClr val="FFFF00"/>
                </a:highlight>
              </a:rPr>
              <a:t>UTRs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are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involved</a:t>
            </a:r>
            <a:r>
              <a:rPr lang="tr-TR" dirty="0">
                <a:highlight>
                  <a:srgbClr val="FFFF00"/>
                </a:highlight>
              </a:rPr>
              <a:t> in </a:t>
            </a:r>
            <a:r>
              <a:rPr lang="tr-TR" dirty="0" err="1">
                <a:highlight>
                  <a:srgbClr val="FFFF00"/>
                </a:highlight>
              </a:rPr>
              <a:t>the</a:t>
            </a:r>
            <a:r>
              <a:rPr lang="tr-TR" dirty="0">
                <a:highlight>
                  <a:srgbClr val="FFFF00"/>
                </a:highlight>
              </a:rPr>
              <a:t> post-</a:t>
            </a:r>
            <a:r>
              <a:rPr lang="tr-TR" dirty="0" err="1">
                <a:highlight>
                  <a:srgbClr val="FFFF00"/>
                </a:highlight>
              </a:rPr>
              <a:t>transcriptional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regulation</a:t>
            </a:r>
            <a:r>
              <a:rPr lang="tr-TR" dirty="0">
                <a:highlight>
                  <a:srgbClr val="FFFF00"/>
                </a:highlight>
              </a:rPr>
              <a:t> of </a:t>
            </a:r>
            <a:r>
              <a:rPr lang="tr-TR" dirty="0" err="1">
                <a:highlight>
                  <a:srgbClr val="FFFF00"/>
                </a:highlight>
              </a:rPr>
              <a:t>spatiotemporal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expressions</a:t>
            </a:r>
            <a:r>
              <a:rPr lang="tr-TR" dirty="0">
                <a:highlight>
                  <a:srgbClr val="FFFF00"/>
                </a:highlight>
              </a:rPr>
              <a:t> of </a:t>
            </a:r>
            <a:r>
              <a:rPr lang="tr-TR" dirty="0" err="1">
                <a:highlight>
                  <a:srgbClr val="FFFF00"/>
                </a:highlight>
              </a:rPr>
              <a:t>genes</a:t>
            </a:r>
            <a:r>
              <a:rPr lang="tr-TR" dirty="0">
                <a:highlight>
                  <a:srgbClr val="FFFF00"/>
                </a:highlight>
              </a:rPr>
              <a:t> in a </a:t>
            </a:r>
            <a:r>
              <a:rPr lang="tr-TR" dirty="0" err="1">
                <a:highlight>
                  <a:srgbClr val="FFFF00"/>
                </a:highlight>
              </a:rPr>
              <a:t>cell</a:t>
            </a:r>
            <a:r>
              <a:rPr lang="tr-TR" dirty="0">
                <a:highlight>
                  <a:srgbClr val="FFFF00"/>
                </a:highlight>
              </a:rPr>
              <a:t>, </a:t>
            </a:r>
            <a:r>
              <a:rPr lang="tr-TR" dirty="0" err="1">
                <a:highlight>
                  <a:srgbClr val="FFFF00"/>
                </a:highlight>
              </a:rPr>
              <a:t>tissue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or</a:t>
            </a:r>
            <a:r>
              <a:rPr lang="tr-TR" dirty="0">
                <a:highlight>
                  <a:srgbClr val="FFFF00"/>
                </a:highlight>
              </a:rPr>
              <a:t> a </a:t>
            </a:r>
            <a:r>
              <a:rPr lang="tr-TR" dirty="0" err="1">
                <a:highlight>
                  <a:srgbClr val="FFFF00"/>
                </a:highlight>
              </a:rPr>
              <a:t>developmental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stage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specific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manner</a:t>
            </a:r>
            <a:r>
              <a:rPr lang="tr-TR" dirty="0">
                <a:highlight>
                  <a:srgbClr val="FFFF00"/>
                </a:highlight>
              </a:rPr>
              <a:t>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4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Humans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mammals</a:t>
            </a:r>
            <a:r>
              <a:rPr lang="tr-TR" dirty="0"/>
              <a:t> in general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20-30k </a:t>
            </a:r>
            <a:r>
              <a:rPr lang="tr-TR" dirty="0" err="1"/>
              <a:t>genes</a:t>
            </a:r>
            <a:r>
              <a:rPr lang="tr-TR" dirty="0"/>
              <a:t>. On a </a:t>
            </a:r>
            <a:r>
              <a:rPr lang="tr-TR" dirty="0" err="1"/>
              <a:t>numerical</a:t>
            </a:r>
            <a:r>
              <a:rPr lang="tr-TR" dirty="0"/>
              <a:t> </a:t>
            </a:r>
            <a:r>
              <a:rPr lang="tr-TR" dirty="0" err="1"/>
              <a:t>scale</a:t>
            </a:r>
            <a:r>
              <a:rPr lang="tr-TR" dirty="0"/>
              <a:t>, </a:t>
            </a:r>
            <a:r>
              <a:rPr lang="tr-TR" dirty="0" err="1"/>
              <a:t>that</a:t>
            </a:r>
            <a:r>
              <a:rPr lang="tr-TR" dirty="0"/>
              <a:t> is not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protists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worms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C.elegans</a:t>
            </a:r>
            <a:r>
              <a:rPr lang="tr-TR" dirty="0"/>
              <a:t>. </a:t>
            </a:r>
            <a:r>
              <a:rPr lang="tr-TR" dirty="0" err="1"/>
              <a:t>However</a:t>
            </a:r>
            <a:r>
              <a:rPr lang="tr-TR" dirty="0"/>
              <a:t>, </a:t>
            </a:r>
            <a:r>
              <a:rPr lang="tr-TR" dirty="0" err="1"/>
              <a:t>recent</a:t>
            </a:r>
            <a:r>
              <a:rPr lang="tr-TR" dirty="0"/>
              <a:t> </a:t>
            </a:r>
            <a:r>
              <a:rPr lang="tr-TR" dirty="0" err="1"/>
              <a:t>advancements</a:t>
            </a:r>
            <a:r>
              <a:rPr lang="tr-TR" dirty="0"/>
              <a:t> in </a:t>
            </a:r>
            <a:r>
              <a:rPr lang="tr-TR" dirty="0" err="1"/>
              <a:t>bioinformatics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highthroughput</a:t>
            </a:r>
            <a:r>
              <a:rPr lang="tr-TR" dirty="0"/>
              <a:t> </a:t>
            </a:r>
            <a:r>
              <a:rPr lang="tr-TR" dirty="0" err="1"/>
              <a:t>sequencing</a:t>
            </a:r>
            <a:r>
              <a:rPr lang="tr-TR" dirty="0"/>
              <a:t> </a:t>
            </a:r>
            <a:r>
              <a:rPr lang="tr-TR" dirty="0" err="1"/>
              <a:t>studies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revealed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90% of…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processes</a:t>
            </a:r>
            <a:r>
              <a:rPr lang="tr-TR" dirty="0"/>
              <a:t> can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tissue</a:t>
            </a:r>
            <a:r>
              <a:rPr lang="tr-TR" dirty="0"/>
              <a:t>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alternative</a:t>
            </a:r>
            <a:r>
              <a:rPr lang="tr-TR" dirty="0"/>
              <a:t> gene </a:t>
            </a:r>
            <a:r>
              <a:rPr lang="tr-TR" dirty="0" err="1"/>
              <a:t>products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of normal </a:t>
            </a:r>
            <a:r>
              <a:rPr lang="tr-TR" dirty="0" err="1"/>
              <a:t>development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physiology</a:t>
            </a:r>
            <a:r>
              <a:rPr lang="tr-TR" dirty="0"/>
              <a:t>. </a:t>
            </a:r>
            <a:r>
              <a:rPr lang="tr-TR" dirty="0" err="1"/>
              <a:t>Conversely</a:t>
            </a:r>
            <a:r>
              <a:rPr lang="tr-TR" dirty="0"/>
              <a:t>, </a:t>
            </a:r>
            <a:r>
              <a:rPr lang="tr-TR" dirty="0" err="1"/>
              <a:t>fisruptions</a:t>
            </a:r>
            <a:r>
              <a:rPr lang="tr-TR" dirty="0"/>
              <a:t> of ATI </a:t>
            </a:r>
            <a:r>
              <a:rPr lang="tr-TR" dirty="0" err="1"/>
              <a:t>generating</a:t>
            </a:r>
            <a:r>
              <a:rPr lang="tr-TR" dirty="0"/>
              <a:t> </a:t>
            </a:r>
            <a:r>
              <a:rPr lang="tr-TR" dirty="0" err="1"/>
              <a:t>mechanisms</a:t>
            </a:r>
            <a:r>
              <a:rPr lang="tr-TR" dirty="0"/>
              <a:t> can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pathological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muscular</a:t>
            </a:r>
            <a:r>
              <a:rPr lang="tr-TR" dirty="0"/>
              <a:t> </a:t>
            </a:r>
            <a:r>
              <a:rPr lang="tr-TR" dirty="0" err="1"/>
              <a:t>dystrophy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it is </a:t>
            </a:r>
            <a:r>
              <a:rPr lang="tr-TR" dirty="0" err="1"/>
              <a:t>known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malignant</a:t>
            </a:r>
            <a:r>
              <a:rPr lang="tr-TR" dirty="0"/>
              <a:t> </a:t>
            </a:r>
            <a:r>
              <a:rPr lang="tr-TR" dirty="0" err="1"/>
              <a:t>tumors</a:t>
            </a:r>
            <a:r>
              <a:rPr lang="tr-TR" dirty="0"/>
              <a:t> can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cell-specific</a:t>
            </a:r>
            <a:r>
              <a:rPr lang="tr-TR" dirty="0"/>
              <a:t> ATI.</a:t>
            </a:r>
          </a:p>
          <a:p>
            <a:endParaRPr lang="tr-TR" dirty="0"/>
          </a:p>
          <a:p>
            <a:r>
              <a:rPr lang="tr-TR" dirty="0"/>
              <a:t>My Project is a step </a:t>
            </a:r>
            <a:r>
              <a:rPr lang="tr-TR" dirty="0" err="1"/>
              <a:t>towards</a:t>
            </a:r>
            <a:r>
              <a:rPr lang="tr-TR" dirty="0"/>
              <a:t> a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comprehensive</a:t>
            </a:r>
            <a:r>
              <a:rPr lang="tr-TR" dirty="0"/>
              <a:t> </a:t>
            </a:r>
            <a:r>
              <a:rPr lang="tr-TR" dirty="0" err="1"/>
              <a:t>understanding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roles</a:t>
            </a:r>
            <a:r>
              <a:rPr lang="tr-TR" dirty="0"/>
              <a:t> </a:t>
            </a:r>
            <a:r>
              <a:rPr lang="tr-TR" dirty="0" err="1"/>
              <a:t>alternative</a:t>
            </a:r>
            <a:r>
              <a:rPr lang="tr-TR" dirty="0"/>
              <a:t> </a:t>
            </a:r>
            <a:r>
              <a:rPr lang="tr-TR" dirty="0" err="1"/>
              <a:t>transcript</a:t>
            </a:r>
            <a:r>
              <a:rPr lang="tr-TR" dirty="0"/>
              <a:t> </a:t>
            </a:r>
            <a:r>
              <a:rPr lang="tr-TR" dirty="0" err="1"/>
              <a:t>isoforms</a:t>
            </a:r>
            <a:r>
              <a:rPr lang="tr-TR" dirty="0"/>
              <a:t> </a:t>
            </a:r>
            <a:r>
              <a:rPr lang="tr-TR" dirty="0" err="1"/>
              <a:t>play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evolution</a:t>
            </a:r>
            <a:r>
              <a:rPr lang="tr-TR" dirty="0"/>
              <a:t> of </a:t>
            </a:r>
            <a:r>
              <a:rPr lang="tr-TR" dirty="0" err="1"/>
              <a:t>novel</a:t>
            </a:r>
            <a:r>
              <a:rPr lang="tr-TR" dirty="0"/>
              <a:t> </a:t>
            </a:r>
            <a:r>
              <a:rPr lang="tr-TR" dirty="0" err="1"/>
              <a:t>embryonic</a:t>
            </a:r>
            <a:r>
              <a:rPr lang="tr-TR" dirty="0"/>
              <a:t> </a:t>
            </a:r>
            <a:r>
              <a:rPr lang="tr-TR" dirty="0" err="1"/>
              <a:t>developmental</a:t>
            </a:r>
            <a:r>
              <a:rPr lang="tr-TR" dirty="0"/>
              <a:t> </a:t>
            </a:r>
            <a:r>
              <a:rPr lang="tr-TR" dirty="0" err="1"/>
              <a:t>processes</a:t>
            </a:r>
            <a:r>
              <a:rPr lang="tr-T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Disruptions</a:t>
            </a:r>
            <a:r>
              <a:rPr lang="tr-TR" dirty="0"/>
              <a:t> of </a:t>
            </a:r>
            <a:r>
              <a:rPr lang="tr-TR" dirty="0" err="1"/>
              <a:t>transcript</a:t>
            </a:r>
            <a:r>
              <a:rPr lang="tr-TR" dirty="0"/>
              <a:t> </a:t>
            </a:r>
            <a:r>
              <a:rPr lang="tr-TR" dirty="0" err="1"/>
              <a:t>generating</a:t>
            </a:r>
            <a:r>
              <a:rPr lang="tr-TR" dirty="0"/>
              <a:t> </a:t>
            </a:r>
            <a:r>
              <a:rPr lang="tr-TR" dirty="0" err="1"/>
              <a:t>mechanisms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variations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transcriptomes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hallmark</a:t>
            </a:r>
            <a:r>
              <a:rPr lang="tr-TR" dirty="0"/>
              <a:t> of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pathological</a:t>
            </a:r>
            <a:r>
              <a:rPr lang="tr-TR" dirty="0"/>
              <a:t> </a:t>
            </a:r>
            <a:r>
              <a:rPr lang="tr-TR" dirty="0" err="1"/>
              <a:t>processes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cancer</a:t>
            </a:r>
            <a:r>
              <a:rPr lang="tr-T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https://geneticliteracyproject.org/2018/06/01/humans-may-have-more-genes-than-we-thought-and-why-it-matters/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Https://www.cancer.gov/about-cancer/understanding/what-is-cancer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>
                <a:solidFill>
                  <a:srgbClr val="696969"/>
                </a:solidFill>
                <a:effectLst/>
                <a:latin typeface="open-sans"/>
              </a:rPr>
              <a:t>u3d / Shutterstock.com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4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purpose</a:t>
            </a:r>
            <a:r>
              <a:rPr lang="tr-TR" dirty="0"/>
              <a:t>, I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carpenter</a:t>
            </a:r>
            <a:r>
              <a:rPr lang="tr-TR" dirty="0"/>
              <a:t> </a:t>
            </a:r>
            <a:r>
              <a:rPr lang="tr-TR" dirty="0" err="1"/>
              <a:t>ants</a:t>
            </a:r>
            <a:r>
              <a:rPr lang="tr-TR" dirty="0"/>
              <a:t> as a model </a:t>
            </a:r>
            <a:r>
              <a:rPr lang="tr-TR" dirty="0" err="1"/>
              <a:t>organism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reason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ants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chosen</a:t>
            </a:r>
            <a:r>
              <a:rPr lang="tr-TR" dirty="0"/>
              <a:t> is </a:t>
            </a:r>
            <a:r>
              <a:rPr lang="tr-TR" dirty="0" err="1"/>
              <a:t>because</a:t>
            </a:r>
            <a:r>
              <a:rPr lang="tr-TR" dirty="0"/>
              <a:t> it… On a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note</a:t>
            </a:r>
            <a:r>
              <a:rPr lang="tr-TR" dirty="0"/>
              <a:t>, </a:t>
            </a:r>
            <a:r>
              <a:rPr lang="tr-TR" dirty="0" err="1"/>
              <a:t>carpenter</a:t>
            </a:r>
            <a:r>
              <a:rPr lang="tr-TR" dirty="0"/>
              <a:t> </a:t>
            </a:r>
            <a:r>
              <a:rPr lang="tr-TR" dirty="0" err="1"/>
              <a:t>ants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an </a:t>
            </a:r>
            <a:r>
              <a:rPr lang="tr-TR" dirty="0" err="1"/>
              <a:t>intracellular</a:t>
            </a:r>
            <a:r>
              <a:rPr lang="tr-TR" dirty="0"/>
              <a:t> </a:t>
            </a:r>
            <a:r>
              <a:rPr lang="tr-TR" dirty="0" err="1"/>
              <a:t>integrated</a:t>
            </a:r>
            <a:r>
              <a:rPr lang="tr-TR" dirty="0"/>
              <a:t> </a:t>
            </a:r>
            <a:r>
              <a:rPr lang="tr-TR" dirty="0" err="1"/>
              <a:t>bacterial</a:t>
            </a:r>
            <a:r>
              <a:rPr lang="tr-TR" dirty="0"/>
              <a:t> </a:t>
            </a:r>
            <a:r>
              <a:rPr lang="tr-TR" dirty="0" err="1"/>
              <a:t>endosymbiont</a:t>
            </a:r>
            <a:r>
              <a:rPr lang="tr-TR" dirty="0"/>
              <a:t>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developmental</a:t>
            </a:r>
            <a:r>
              <a:rPr lang="tr-TR" dirty="0"/>
              <a:t> </a:t>
            </a:r>
            <a:r>
              <a:rPr lang="tr-TR" dirty="0" err="1"/>
              <a:t>integration</a:t>
            </a:r>
            <a:r>
              <a:rPr lang="tr-TR" dirty="0"/>
              <a:t> is </a:t>
            </a:r>
            <a:r>
              <a:rPr lang="tr-TR" dirty="0" err="1"/>
              <a:t>mediated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expression</a:t>
            </a:r>
            <a:r>
              <a:rPr lang="tr-TR" dirty="0"/>
              <a:t> of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particular</a:t>
            </a:r>
            <a:r>
              <a:rPr lang="tr-TR" dirty="0"/>
              <a:t> </a:t>
            </a:r>
            <a:r>
              <a:rPr lang="tr-TR" dirty="0" err="1"/>
              <a:t>Hox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focus</a:t>
            </a:r>
            <a:r>
              <a:rPr lang="tr-TR" dirty="0"/>
              <a:t> of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research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Easy</a:t>
            </a:r>
            <a:r>
              <a:rPr lang="tr-TR" dirty="0"/>
              <a:t> </a:t>
            </a:r>
            <a:r>
              <a:rPr lang="tr-TR" dirty="0" err="1"/>
              <a:t>experimental</a:t>
            </a:r>
            <a:r>
              <a:rPr lang="tr-TR" dirty="0"/>
              <a:t> </a:t>
            </a:r>
            <a:r>
              <a:rPr lang="tr-TR" dirty="0" err="1"/>
              <a:t>manipulation</a:t>
            </a:r>
            <a:endParaRPr lang="tr-TR" dirty="0"/>
          </a:p>
          <a:p>
            <a:r>
              <a:rPr lang="tr-TR" dirty="0" err="1"/>
              <a:t>Easy</a:t>
            </a:r>
            <a:r>
              <a:rPr lang="tr-TR" dirty="0"/>
              <a:t> </a:t>
            </a:r>
            <a:r>
              <a:rPr lang="tr-TR" dirty="0" err="1"/>
              <a:t>acquisition</a:t>
            </a:r>
            <a:r>
              <a:rPr lang="tr-TR" dirty="0"/>
              <a:t> of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genetically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embryos</a:t>
            </a: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1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early</a:t>
            </a:r>
            <a:r>
              <a:rPr lang="tr-TR" dirty="0"/>
              <a:t> </a:t>
            </a:r>
            <a:r>
              <a:rPr lang="tr-TR" dirty="0" err="1"/>
              <a:t>developmental</a:t>
            </a:r>
            <a:r>
              <a:rPr lang="tr-TR" dirty="0"/>
              <a:t> </a:t>
            </a:r>
            <a:r>
              <a:rPr lang="tr-TR" dirty="0" err="1"/>
              <a:t>processes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controlled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developmental</a:t>
            </a:r>
            <a:r>
              <a:rPr lang="tr-TR" dirty="0"/>
              <a:t> </a:t>
            </a:r>
            <a:r>
              <a:rPr lang="tr-TR" dirty="0" err="1"/>
              <a:t>genetic</a:t>
            </a:r>
            <a:r>
              <a:rPr lang="tr-TR" dirty="0"/>
              <a:t> </a:t>
            </a:r>
            <a:r>
              <a:rPr lang="tr-TR" dirty="0" err="1"/>
              <a:t>cascade</a:t>
            </a:r>
            <a:r>
              <a:rPr lang="tr-TR" dirty="0"/>
              <a:t> is </a:t>
            </a:r>
            <a:r>
              <a:rPr lang="tr-TR" dirty="0" err="1"/>
              <a:t>initiated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transcription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come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mother</a:t>
            </a:r>
            <a:r>
              <a:rPr lang="tr-TR" dirty="0"/>
              <a:t>, </a:t>
            </a:r>
            <a:r>
              <a:rPr lang="tr-TR" dirty="0" err="1"/>
              <a:t>hence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</a:t>
            </a:r>
            <a:r>
              <a:rPr lang="tr-TR" dirty="0" err="1"/>
              <a:t>maternal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zygotic</a:t>
            </a:r>
            <a:r>
              <a:rPr lang="tr-TR" dirty="0"/>
              <a:t> gene </a:t>
            </a:r>
            <a:r>
              <a:rPr lang="tr-TR" dirty="0" err="1"/>
              <a:t>expression</a:t>
            </a:r>
            <a:r>
              <a:rPr lang="tr-TR" dirty="0"/>
              <a:t> </a:t>
            </a:r>
            <a:r>
              <a:rPr lang="tr-TR" dirty="0" err="1"/>
              <a:t>soon</a:t>
            </a:r>
            <a:r>
              <a:rPr lang="tr-TR" dirty="0"/>
              <a:t> </a:t>
            </a:r>
            <a:r>
              <a:rPr lang="tr-TR" dirty="0" err="1"/>
              <a:t>takes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steps</a:t>
            </a:r>
            <a:r>
              <a:rPr lang="tr-TR" dirty="0"/>
              <a:t> of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cascade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zygotically</a:t>
            </a:r>
            <a:r>
              <a:rPr lang="tr-TR" dirty="0"/>
              <a:t> </a:t>
            </a:r>
            <a:r>
              <a:rPr lang="tr-TR" dirty="0" err="1"/>
              <a:t>expressed</a:t>
            </a:r>
            <a:r>
              <a:rPr lang="tr-TR" dirty="0"/>
              <a:t>,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Hox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later</a:t>
            </a:r>
            <a:r>
              <a:rPr lang="tr-TR" dirty="0"/>
              <a:t> </a:t>
            </a:r>
            <a:r>
              <a:rPr lang="tr-TR" dirty="0" err="1"/>
              <a:t>expressed</a:t>
            </a:r>
            <a:r>
              <a:rPr lang="tr-TR" dirty="0"/>
              <a:t>.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highly</a:t>
            </a:r>
            <a:r>
              <a:rPr lang="tr-TR" dirty="0"/>
              <a:t> </a:t>
            </a:r>
            <a:r>
              <a:rPr lang="tr-TR" dirty="0" err="1"/>
              <a:t>conserved</a:t>
            </a:r>
            <a:r>
              <a:rPr lang="tr-TR" dirty="0"/>
              <a:t> </a:t>
            </a:r>
            <a:r>
              <a:rPr lang="tr-TR" dirty="0" err="1"/>
              <a:t>across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canonical</a:t>
            </a:r>
            <a:r>
              <a:rPr lang="tr-TR" dirty="0"/>
              <a:t> role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specify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bodyplan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4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carpenter</a:t>
            </a:r>
            <a:r>
              <a:rPr lang="tr-TR" dirty="0"/>
              <a:t> </a:t>
            </a:r>
            <a:r>
              <a:rPr lang="tr-TR" dirty="0" err="1"/>
              <a:t>ants</a:t>
            </a:r>
            <a:r>
              <a:rPr lang="tr-TR" dirty="0"/>
              <a:t>,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hox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, </a:t>
            </a:r>
            <a:r>
              <a:rPr lang="tr-TR" dirty="0" err="1"/>
              <a:t>Ultrabithorax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abdominal</a:t>
            </a:r>
            <a:r>
              <a:rPr lang="tr-TR" dirty="0"/>
              <a:t>-A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acquired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expression</a:t>
            </a:r>
            <a:r>
              <a:rPr lang="tr-TR" dirty="0"/>
              <a:t> </a:t>
            </a:r>
            <a:r>
              <a:rPr lang="tr-TR" dirty="0" err="1"/>
              <a:t>patterns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functions</a:t>
            </a:r>
            <a:r>
              <a:rPr lang="tr-TR" dirty="0"/>
              <a:t> in </a:t>
            </a:r>
            <a:r>
              <a:rPr lang="tr-TR" dirty="0" err="1"/>
              <a:t>addition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conserved</a:t>
            </a:r>
            <a:r>
              <a:rPr lang="tr-TR" dirty="0"/>
              <a:t>, </a:t>
            </a:r>
            <a:r>
              <a:rPr lang="tr-TR" dirty="0" err="1"/>
              <a:t>pre-existing</a:t>
            </a:r>
            <a:r>
              <a:rPr lang="tr-TR" dirty="0"/>
              <a:t> </a:t>
            </a:r>
            <a:r>
              <a:rPr lang="tr-TR" dirty="0" err="1"/>
              <a:t>expressions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roles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conserved</a:t>
            </a:r>
            <a:r>
              <a:rPr lang="tr-TR" dirty="0"/>
              <a:t> </a:t>
            </a:r>
            <a:r>
              <a:rPr lang="tr-TR" dirty="0" err="1"/>
              <a:t>expression</a:t>
            </a:r>
            <a:r>
              <a:rPr lang="tr-TR" dirty="0"/>
              <a:t> is </a:t>
            </a:r>
            <a:r>
              <a:rPr lang="tr-TR" dirty="0" err="1"/>
              <a:t>seen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bottom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blue</a:t>
            </a:r>
            <a:r>
              <a:rPr lang="tr-TR" dirty="0"/>
              <a:t> is DNA </a:t>
            </a:r>
            <a:r>
              <a:rPr lang="tr-TR" dirty="0" err="1"/>
              <a:t>stain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purplish</a:t>
            </a:r>
            <a:r>
              <a:rPr lang="tr-TR" dirty="0"/>
              <a:t> </a:t>
            </a:r>
            <a:r>
              <a:rPr lang="tr-TR" dirty="0" err="1"/>
              <a:t>colored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joint</a:t>
            </a:r>
            <a:r>
              <a:rPr lang="tr-TR" dirty="0"/>
              <a:t> </a:t>
            </a:r>
            <a:r>
              <a:rPr lang="tr-TR" dirty="0" err="1"/>
              <a:t>expressions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novel</a:t>
            </a:r>
            <a:r>
              <a:rPr lang="tr-TR" dirty="0"/>
              <a:t> </a:t>
            </a:r>
            <a:r>
              <a:rPr lang="tr-TR" dirty="0" err="1"/>
              <a:t>maternal</a:t>
            </a:r>
            <a:r>
              <a:rPr lang="tr-TR" dirty="0"/>
              <a:t> </a:t>
            </a:r>
            <a:r>
              <a:rPr lang="tr-TR" dirty="0" err="1"/>
              <a:t>expression</a:t>
            </a:r>
            <a:r>
              <a:rPr lang="tr-TR" dirty="0"/>
              <a:t> can be </a:t>
            </a:r>
            <a:r>
              <a:rPr lang="tr-TR" dirty="0" err="1"/>
              <a:t>seen</a:t>
            </a:r>
            <a:r>
              <a:rPr lang="tr-TR" dirty="0"/>
              <a:t> here.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red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DNA </a:t>
            </a:r>
            <a:r>
              <a:rPr lang="tr-TR" dirty="0" err="1"/>
              <a:t>stain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green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joint</a:t>
            </a:r>
            <a:r>
              <a:rPr lang="tr-TR" dirty="0"/>
              <a:t> </a:t>
            </a:r>
            <a:r>
              <a:rPr lang="tr-TR" dirty="0" err="1"/>
              <a:t>expressions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 of </a:t>
            </a:r>
            <a:r>
              <a:rPr lang="tr-TR" dirty="0" err="1"/>
              <a:t>interest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2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hypothesis</a:t>
            </a:r>
            <a:r>
              <a:rPr lang="tr-TR" dirty="0"/>
              <a:t> is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transcripts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developmental</a:t>
            </a:r>
            <a:r>
              <a:rPr lang="tr-TR" dirty="0"/>
              <a:t> </a:t>
            </a:r>
            <a:r>
              <a:rPr lang="tr-TR" dirty="0" err="1"/>
              <a:t>stage-specific</a:t>
            </a:r>
            <a:r>
              <a:rPr lang="tr-TR" dirty="0"/>
              <a:t> </a:t>
            </a:r>
            <a:r>
              <a:rPr lang="tr-TR" dirty="0" err="1"/>
              <a:t>expressions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Hox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3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400"/>
              </a:spcBef>
              <a:spcAft>
                <a:spcPts val="595"/>
              </a:spcAft>
            </a:pPr>
            <a:endParaRPr lang="tr-TR" b="1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77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Now</a:t>
            </a:r>
            <a:r>
              <a:rPr lang="tr-TR" dirty="0"/>
              <a:t> how </a:t>
            </a:r>
            <a:r>
              <a:rPr lang="tr-TR" dirty="0" err="1"/>
              <a:t>did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tackle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?</a:t>
            </a:r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seperated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queens</a:t>
            </a:r>
            <a:r>
              <a:rPr lang="tr-TR" dirty="0"/>
              <a:t> of </a:t>
            </a:r>
            <a:r>
              <a:rPr lang="tr-TR" dirty="0" err="1"/>
              <a:t>Camponotus</a:t>
            </a:r>
            <a:r>
              <a:rPr lang="tr-TR" dirty="0"/>
              <a:t> ant </a:t>
            </a:r>
            <a:r>
              <a:rPr lang="tr-TR" dirty="0" err="1"/>
              <a:t>colonies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collected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queen’s</a:t>
            </a:r>
            <a:r>
              <a:rPr lang="tr-TR" dirty="0"/>
              <a:t> </a:t>
            </a:r>
            <a:r>
              <a:rPr lang="tr-TR" dirty="0" err="1"/>
              <a:t>embryos</a:t>
            </a:r>
            <a:r>
              <a:rPr lang="tr-TR" dirty="0"/>
              <a:t> </a:t>
            </a:r>
            <a:r>
              <a:rPr lang="tr-TR" dirty="0" err="1"/>
              <a:t>everyday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period</a:t>
            </a:r>
            <a:r>
              <a:rPr lang="tr-TR" dirty="0"/>
              <a:t> of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weeks</a:t>
            </a:r>
            <a:r>
              <a:rPr lang="tr-TR" dirty="0"/>
              <a:t>...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collected</a:t>
            </a:r>
            <a:r>
              <a:rPr lang="tr-TR" dirty="0"/>
              <a:t> </a:t>
            </a:r>
            <a:r>
              <a:rPr lang="tr-TR" dirty="0" err="1"/>
              <a:t>embryos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homogenized</a:t>
            </a:r>
            <a:r>
              <a:rPr lang="tr-TR" dirty="0"/>
              <a:t> in TRI-</a:t>
            </a:r>
            <a:r>
              <a:rPr lang="tr-TR" dirty="0" err="1"/>
              <a:t>reagent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phenol-chloroform</a:t>
            </a:r>
            <a:r>
              <a:rPr lang="tr-TR" dirty="0"/>
              <a:t> RNA </a:t>
            </a:r>
            <a:r>
              <a:rPr lang="tr-TR" dirty="0" err="1"/>
              <a:t>extraction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done. </a:t>
            </a:r>
            <a:r>
              <a:rPr lang="tr-TR" dirty="0" err="1"/>
              <a:t>cDNA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synthesized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reverse</a:t>
            </a:r>
            <a:r>
              <a:rPr lang="tr-TR" dirty="0"/>
              <a:t> </a:t>
            </a:r>
            <a:r>
              <a:rPr lang="tr-TR" dirty="0" err="1"/>
              <a:t>transcriptase</a:t>
            </a:r>
            <a:r>
              <a:rPr lang="tr-TR" dirty="0"/>
              <a:t>.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cDNAs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obtained</a:t>
            </a:r>
            <a:r>
              <a:rPr lang="tr-TR" dirty="0"/>
              <a:t>, RACE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conducted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get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transcripts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obtained</a:t>
            </a:r>
            <a:r>
              <a:rPr lang="tr-TR" dirty="0"/>
              <a:t> </a:t>
            </a:r>
            <a:r>
              <a:rPr lang="tr-TR" dirty="0" err="1"/>
              <a:t>transcripts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sequenced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aligned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counterpart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 </a:t>
            </a:r>
            <a:r>
              <a:rPr lang="tr-TR" dirty="0" err="1"/>
              <a:t>stages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reference</a:t>
            </a:r>
            <a:r>
              <a:rPr lang="tr-TR" dirty="0"/>
              <a:t> </a:t>
            </a:r>
            <a:r>
              <a:rPr lang="tr-TR" dirty="0" err="1"/>
              <a:t>sequence</a:t>
            </a:r>
            <a:r>
              <a:rPr lang="tr-TR" dirty="0"/>
              <a:t> </a:t>
            </a:r>
            <a:r>
              <a:rPr lang="tr-TR" dirty="0" err="1"/>
              <a:t>available</a:t>
            </a:r>
            <a:r>
              <a:rPr lang="tr-TR" dirty="0"/>
              <a:t> at NCBI. </a:t>
            </a:r>
          </a:p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4044-9FC7-4E97-9568-2596E557C3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63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56B6C9-AB58-446F-BAE6-04B8C25DB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E562D3C-6BFB-4FD0-8E9A-581C8CFB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1F84E5-3861-4DA8-8E25-9AD5E9E7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A0013A-00D3-483E-8A53-4CF662BF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C20C1A-A392-44F1-A06A-6A811792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0FEBCA-D265-4E7F-96D7-92A0C64C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A70573F-DEBD-4F47-B3F5-0852A1C80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5CCF72-92BA-450A-B50E-C11106E1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8BAFF9-5743-498A-8F1B-81D8A093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B737F3-CDD7-42CB-A5BD-9C46BD61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5FDB2E7-F65B-4471-9710-FD5EA71C7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A65924C-6250-49C9-A2E4-6556D9A8E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8F596F-7139-4D29-A6F4-D944E98B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04BFC-3653-4214-B36B-460BDA41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A87B1C-3789-4C4F-BC1C-80D4F4F6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4D16E3-F063-4BE7-AC26-A8E94D46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919A58-8FBD-4DDF-BF7D-5DB808115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78C42B-B0C8-4665-9D00-6AB8F91B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7698D8-61CE-4D0F-8195-5E96D698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82191B-FFB5-4039-B638-58B2598B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5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4D2082-0847-4A7A-B261-8D707002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341B68-7795-45B0-894A-38C19C72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5ABF54-BC19-467E-81B8-6C9A49A2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38BDF3-8306-4C33-A526-5D27918A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8881764-A0AD-4D63-AE4C-2C541637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0327E9-98F6-461C-BA67-E56CF667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361E3C-714E-4082-BAE1-572BC7476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46ECF35-F5CC-4BB3-8E7A-BCF63BA30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E4CF4A2-E03A-472E-B4A7-5CF6B399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A077879-5256-4230-A2A9-91500B0D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58FC2DA-D648-46AC-9E28-67A80432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4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93F7EC-C534-489E-AD0A-5A546E80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18E88F9-1535-47BD-A0DA-BE48BBCA7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C38695-FF6F-484F-B333-E30A3FFAF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4FBAE0B-7475-49A7-9C92-439771A15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19BEA5-AC4D-4C44-9CED-35A98D855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F1BDB12-CD75-4981-B649-9A71BDB3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5E9399A-C0DC-4694-A40E-06330DEA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EE103A1-95F9-4F84-9CCB-3613DBE0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0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A53606-C5B6-46D5-945D-A843FA34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55F586F-AF38-45E8-A06C-D24A2B37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ECF79C-C7B9-47E5-86DE-2376FB84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2AEFEAF-8D96-4C39-A35B-E1AD1FEC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9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C9B7520-A20E-4C22-9DB7-BCD36D20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7B12368-CC84-4A05-9351-D1951A6E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918749D-956D-433E-AECF-B84D2B6F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B74006-2E33-4C2E-96CF-1727717D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83B8A5-1E7C-46DF-B348-23C26FDC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BA445D-2D39-4ACE-8651-7B9A5C47B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A9C821A-C460-43E3-98BB-9253F487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913191-B809-4D4B-A37D-19438B4F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790B32-8986-408C-9CCC-9AADFD81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4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8533A1-903A-4EC6-A36D-7A43E363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1315B43-DCC8-498F-A02D-8F6BDBA57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37C5B9E-4271-4098-9205-0F1417A03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84F44D9-A713-42D8-83A0-3CDCEC54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968D240-05A1-4189-9168-56B35B1A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8718445-9C6A-4D8D-A187-040081D4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1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567D4B3-88DF-4162-9310-2DB0603C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E66C09C-1CF0-4469-BFF3-AA1AB83A1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48EE41-E58E-4F22-ADB0-776C257AB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6622-6913-4E5C-8A63-D0C7547B7F0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63B003-E922-4AA3-B3A0-87247A224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D80BC8-46A4-49E5-867C-1B7155921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727E-4FE3-4398-ACB1-D240D77F9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11" Type="http://schemas.openxmlformats.org/officeDocument/2006/relationships/image" Target="../media/image32.jpeg"/><Relationship Id="rId5" Type="http://schemas.openxmlformats.org/officeDocument/2006/relationships/image" Target="../media/image23.sv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png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1.svg"/><Relationship Id="rId10" Type="http://schemas.openxmlformats.org/officeDocument/2006/relationships/image" Target="../media/image13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4.jpe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4.svg"/><Relationship Id="rId10" Type="http://schemas.openxmlformats.org/officeDocument/2006/relationships/image" Target="../media/image1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5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2.png"/><Relationship Id="rId5" Type="http://schemas.openxmlformats.org/officeDocument/2006/relationships/image" Target="../media/image20.svg"/><Relationship Id="rId10" Type="http://schemas.openxmlformats.org/officeDocument/2006/relationships/image" Target="../media/image16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F56A2A-587E-4BD4-8075-E48C3B727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93248"/>
            <a:ext cx="9144000" cy="2133599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The Potential Role of Alternative Transcript Isoforms in Developmental Gene Expressions in Ants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C670AAD-6B86-4EC4-96B1-C73E82A13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079875"/>
            <a:ext cx="9144000" cy="1655762"/>
          </a:xfrm>
        </p:spPr>
        <p:txBody>
          <a:bodyPr>
            <a:normAutofit/>
          </a:bodyPr>
          <a:lstStyle/>
          <a:p>
            <a:r>
              <a:rPr lang="tr-TR" b="1" u="sng" dirty="0"/>
              <a:t>Koray</a:t>
            </a:r>
            <a:r>
              <a:rPr lang="en-GB" b="1" u="sng" dirty="0"/>
              <a:t> </a:t>
            </a:r>
            <a:r>
              <a:rPr lang="tr-TR" b="1" u="sng" dirty="0"/>
              <a:t>KASAN</a:t>
            </a:r>
            <a:r>
              <a:rPr lang="en-GB" b="1" u="sng" baseline="30000" dirty="0"/>
              <a:t>1</a:t>
            </a:r>
            <a:r>
              <a:rPr lang="en-GB" dirty="0"/>
              <a:t>, </a:t>
            </a:r>
            <a:r>
              <a:rPr lang="tr-TR" dirty="0"/>
              <a:t>Ab. </a:t>
            </a:r>
            <a:r>
              <a:rPr lang="tr-TR" dirty="0" err="1"/>
              <a:t>Matteen</a:t>
            </a:r>
            <a:r>
              <a:rPr lang="tr-TR" dirty="0"/>
              <a:t> </a:t>
            </a:r>
            <a:r>
              <a:rPr lang="tr-TR" dirty="0" err="1"/>
              <a:t>Rafiqi</a:t>
            </a:r>
            <a:r>
              <a:rPr lang="en-GB" baseline="30000" dirty="0"/>
              <a:t>2</a:t>
            </a:r>
            <a:endParaRPr lang="tr-TR" baseline="30000" dirty="0"/>
          </a:p>
          <a:p>
            <a:endParaRPr lang="tr-TR" baseline="30000" dirty="0"/>
          </a:p>
          <a:p>
            <a:r>
              <a:rPr lang="en-GB" sz="1500" b="1" u="sng" baseline="30000" dirty="0"/>
              <a:t>1</a:t>
            </a:r>
            <a:r>
              <a:rPr lang="en-GB" sz="1500" b="1" u="sng" dirty="0"/>
              <a:t>Bezmialem </a:t>
            </a:r>
            <a:r>
              <a:rPr lang="en-GB" sz="1500" b="1" u="sng" dirty="0" err="1"/>
              <a:t>Vakif</a:t>
            </a:r>
            <a:r>
              <a:rPr lang="en-GB" sz="1500" b="1" u="sng" dirty="0"/>
              <a:t> University, Faculty of Medicine, Istanbul, Turkey.</a:t>
            </a:r>
            <a:endParaRPr lang="tr-TR" sz="1500" b="1" u="sng" dirty="0"/>
          </a:p>
          <a:p>
            <a:r>
              <a:rPr lang="tr-TR" sz="1500" b="1" u="sng" baseline="30000" dirty="0"/>
              <a:t>2</a:t>
            </a:r>
            <a:r>
              <a:rPr lang="tr-TR" sz="1500" dirty="0"/>
              <a:t>Bezmialem </a:t>
            </a:r>
            <a:r>
              <a:rPr lang="tr-TR" sz="1500" dirty="0" err="1"/>
              <a:t>Vakif</a:t>
            </a:r>
            <a:r>
              <a:rPr lang="tr-TR" sz="1500" dirty="0"/>
              <a:t> </a:t>
            </a:r>
            <a:r>
              <a:rPr lang="tr-TR" sz="1500" dirty="0" err="1"/>
              <a:t>University</a:t>
            </a:r>
            <a:r>
              <a:rPr lang="tr-TR" sz="1500" dirty="0"/>
              <a:t>, Beykoz Life </a:t>
            </a:r>
            <a:r>
              <a:rPr lang="tr-TR" sz="1500" dirty="0" err="1"/>
              <a:t>Sciences</a:t>
            </a:r>
            <a:r>
              <a:rPr lang="tr-TR" sz="1500" dirty="0"/>
              <a:t> </a:t>
            </a:r>
            <a:r>
              <a:rPr lang="tr-TR" sz="1500" dirty="0" err="1"/>
              <a:t>and</a:t>
            </a:r>
            <a:r>
              <a:rPr lang="tr-TR" sz="1500" dirty="0"/>
              <a:t> </a:t>
            </a:r>
            <a:r>
              <a:rPr lang="tr-TR" sz="1500" dirty="0" err="1"/>
              <a:t>Biotechnology</a:t>
            </a:r>
            <a:r>
              <a:rPr lang="tr-TR" sz="1500" dirty="0"/>
              <a:t> </a:t>
            </a:r>
            <a:r>
              <a:rPr lang="tr-TR" sz="1500" dirty="0" err="1"/>
              <a:t>Institute</a:t>
            </a:r>
            <a:r>
              <a:rPr lang="tr-TR" sz="1500" dirty="0"/>
              <a:t>, </a:t>
            </a:r>
            <a:r>
              <a:rPr lang="tr-TR" sz="1500" dirty="0" err="1"/>
              <a:t>Molecular</a:t>
            </a:r>
            <a:r>
              <a:rPr lang="tr-TR" sz="1500" dirty="0"/>
              <a:t> </a:t>
            </a:r>
            <a:r>
              <a:rPr lang="tr-TR" sz="1500" dirty="0" err="1"/>
              <a:t>Biology</a:t>
            </a:r>
            <a:r>
              <a:rPr lang="tr-TR" sz="1500" dirty="0"/>
              <a:t> </a:t>
            </a:r>
            <a:r>
              <a:rPr lang="tr-TR" sz="1500" dirty="0" err="1"/>
              <a:t>Department</a:t>
            </a:r>
            <a:r>
              <a:rPr lang="tr-TR" sz="1500" dirty="0"/>
              <a:t>, </a:t>
            </a:r>
            <a:r>
              <a:rPr lang="tr-TR" sz="1500" dirty="0" err="1"/>
              <a:t>Istanbul</a:t>
            </a:r>
            <a:r>
              <a:rPr lang="tr-TR" sz="1500" dirty="0"/>
              <a:t>, </a:t>
            </a:r>
            <a:r>
              <a:rPr lang="tr-TR" sz="1500" dirty="0" err="1"/>
              <a:t>Turkey</a:t>
            </a:r>
            <a:r>
              <a:rPr lang="tr-TR" sz="1500" dirty="0"/>
              <a:t>.</a:t>
            </a:r>
          </a:p>
        </p:txBody>
      </p:sp>
      <p:pic>
        <p:nvPicPr>
          <p:cNvPr id="9" name="Resim 8" descr="oda içeren bir resim&#10;&#10;Açıklama otomatik olarak oluşturuldu">
            <a:extLst>
              <a:ext uri="{FF2B5EF4-FFF2-40B4-BE49-F238E27FC236}">
                <a16:creationId xmlns:a16="http://schemas.microsoft.com/office/drawing/2014/main" id="{59CEFC2E-A076-4DB4-8DB2-224C5A47B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7"/>
            <a:ext cx="1924720" cy="192472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A19BC7A-A40C-4656-9FCD-AA2EC7DF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1</a:t>
            </a:fld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2D5D1B9-C1A8-497E-9AC4-3AF512F66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8" y="5588013"/>
            <a:ext cx="1561391" cy="8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5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F39194-3417-43C9-AE43-6F8B76D1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10</a:t>
            </a:fld>
            <a:endParaRPr lang="tr-TR"/>
          </a:p>
        </p:txBody>
      </p:sp>
      <p:pic>
        <p:nvPicPr>
          <p:cNvPr id="10" name="Grafik 9" descr="Test tüpleri">
            <a:extLst>
              <a:ext uri="{FF2B5EF4-FFF2-40B4-BE49-F238E27FC236}">
                <a16:creationId xmlns:a16="http://schemas.microsoft.com/office/drawing/2014/main" id="{61DE45DD-99FE-40D3-9F6D-30F0ED03B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442" y="515132"/>
            <a:ext cx="914400" cy="914400"/>
          </a:xfrm>
          <a:prstGeom prst="rect">
            <a:avLst/>
          </a:prstGeom>
        </p:spPr>
      </p:pic>
      <p:pic>
        <p:nvPicPr>
          <p:cNvPr id="9" name="Grafik 8" descr="Bilim insanı">
            <a:extLst>
              <a:ext uri="{FF2B5EF4-FFF2-40B4-BE49-F238E27FC236}">
                <a16:creationId xmlns:a16="http://schemas.microsoft.com/office/drawing/2014/main" id="{BBBB13A3-AC77-415E-9BEF-823CCA76E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442" y="1429532"/>
            <a:ext cx="914400" cy="9144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6971015D-3367-4F10-905E-792658A02C0F}"/>
              </a:ext>
            </a:extLst>
          </p:cNvPr>
          <p:cNvSpPr txBox="1"/>
          <p:nvPr/>
        </p:nvSpPr>
        <p:spPr>
          <a:xfrm>
            <a:off x="8610600" y="0"/>
            <a:ext cx="3584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Hypothesis: The transcripts of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Ubx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abdA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genes in different stages differ from each other</a:t>
            </a:r>
          </a:p>
        </p:txBody>
      </p:sp>
      <p:pic>
        <p:nvPicPr>
          <p:cNvPr id="59" name="Resim 58">
            <a:extLst>
              <a:ext uri="{FF2B5EF4-FFF2-40B4-BE49-F238E27FC236}">
                <a16:creationId xmlns:a16="http://schemas.microsoft.com/office/drawing/2014/main" id="{ACC35A4D-A86B-48EA-8A1E-9DDB56D297E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947411" y="1536551"/>
            <a:ext cx="5829989" cy="39639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0" name="Metin kutusu 59">
            <a:extLst>
              <a:ext uri="{FF2B5EF4-FFF2-40B4-BE49-F238E27FC236}">
                <a16:creationId xmlns:a16="http://schemas.microsoft.com/office/drawing/2014/main" id="{FC31013E-CB0B-4A3B-BD68-717F5D249E81}"/>
              </a:ext>
            </a:extLst>
          </p:cNvPr>
          <p:cNvSpPr txBox="1"/>
          <p:nvPr/>
        </p:nvSpPr>
        <p:spPr>
          <a:xfrm>
            <a:off x="6836633" y="5575367"/>
            <a:ext cx="2051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 err="1"/>
              <a:t>Rapid</a:t>
            </a:r>
            <a:r>
              <a:rPr lang="tr-TR" dirty="0"/>
              <a:t> </a:t>
            </a:r>
            <a:r>
              <a:rPr lang="tr-TR" dirty="0" err="1"/>
              <a:t>Amplification</a:t>
            </a:r>
            <a:r>
              <a:rPr lang="tr-TR" dirty="0"/>
              <a:t> of </a:t>
            </a:r>
            <a:r>
              <a:rPr lang="tr-TR" dirty="0" err="1"/>
              <a:t>cDNA</a:t>
            </a:r>
            <a:r>
              <a:rPr lang="tr-TR" dirty="0"/>
              <a:t> </a:t>
            </a:r>
            <a:r>
              <a:rPr lang="tr-TR" dirty="0" err="1"/>
              <a:t>Ends</a:t>
            </a:r>
            <a:endParaRPr lang="en-US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64BB800C-46FA-4791-B1E2-38CFDF5CC49D}"/>
              </a:ext>
            </a:extLst>
          </p:cNvPr>
          <p:cNvSpPr txBox="1"/>
          <p:nvPr/>
        </p:nvSpPr>
        <p:spPr>
          <a:xfrm>
            <a:off x="7566524" y="817741"/>
            <a:ext cx="591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(4)</a:t>
            </a:r>
            <a:endParaRPr lang="en-GB" sz="2800" b="1" dirty="0"/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77358A8B-4E68-4D77-9D2A-03B2A00F2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8" y="5588013"/>
            <a:ext cx="1561391" cy="885896"/>
          </a:xfrm>
          <a:prstGeom prst="rect">
            <a:avLst/>
          </a:prstGeom>
        </p:spPr>
      </p:pic>
      <p:sp>
        <p:nvSpPr>
          <p:cNvPr id="36" name="Metin kutusu 35">
            <a:extLst>
              <a:ext uri="{FF2B5EF4-FFF2-40B4-BE49-F238E27FC236}">
                <a16:creationId xmlns:a16="http://schemas.microsoft.com/office/drawing/2014/main" id="{C18F963E-9C1F-4F51-8686-40712426ED98}"/>
              </a:ext>
            </a:extLst>
          </p:cNvPr>
          <p:cNvSpPr txBox="1"/>
          <p:nvPr/>
        </p:nvSpPr>
        <p:spPr>
          <a:xfrm>
            <a:off x="11028790" y="2472103"/>
            <a:ext cx="1163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 err="1"/>
              <a:t>abdA</a:t>
            </a:r>
            <a:endParaRPr lang="en-GB" sz="2800" b="1" dirty="0"/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B173A21D-0182-4189-B95B-7644E6272EB7}"/>
              </a:ext>
            </a:extLst>
          </p:cNvPr>
          <p:cNvSpPr txBox="1"/>
          <p:nvPr/>
        </p:nvSpPr>
        <p:spPr>
          <a:xfrm>
            <a:off x="11005908" y="4571969"/>
            <a:ext cx="1163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 err="1"/>
              <a:t>Ubx</a:t>
            </a:r>
            <a:endParaRPr lang="en-GB" sz="2800" b="1" dirty="0"/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7A2DAB88-38F9-48EB-8B8E-AFDD49B7A7E0}"/>
              </a:ext>
            </a:extLst>
          </p:cNvPr>
          <p:cNvCxnSpPr/>
          <p:nvPr/>
        </p:nvCxnSpPr>
        <p:spPr>
          <a:xfrm>
            <a:off x="10978124" y="1536551"/>
            <a:ext cx="0" cy="25291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Bağlayıcı 40">
            <a:extLst>
              <a:ext uri="{FF2B5EF4-FFF2-40B4-BE49-F238E27FC236}">
                <a16:creationId xmlns:a16="http://schemas.microsoft.com/office/drawing/2014/main" id="{6AE9CC79-299C-4C82-BD06-294B0288C1B1}"/>
              </a:ext>
            </a:extLst>
          </p:cNvPr>
          <p:cNvCxnSpPr>
            <a:cxnSpLocks/>
          </p:cNvCxnSpPr>
          <p:nvPr/>
        </p:nvCxnSpPr>
        <p:spPr>
          <a:xfrm>
            <a:off x="10978124" y="4293412"/>
            <a:ext cx="0" cy="12073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33F6C7A-B1C7-43F3-A3EE-D711B3FF7D97}"/>
              </a:ext>
            </a:extLst>
          </p:cNvPr>
          <p:cNvSpPr txBox="1"/>
          <p:nvPr/>
        </p:nvSpPr>
        <p:spPr>
          <a:xfrm>
            <a:off x="-21221" y="6091435"/>
            <a:ext cx="499833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9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Bertling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W. M.,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Beier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F. &amp;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Reichenberger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E. Determination of 5' ends of specific mRNAs by DNA ligase-dependent amplification. 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PCR Methods Appl.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3, 95–9 (1993).</a:t>
            </a:r>
            <a:br>
              <a:rPr lang="en-US" sz="900" dirty="0"/>
            </a:br>
            <a:r>
              <a:rPr lang="en-US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Frohman, M. A. Rapid amplification of complementary DNA ends for generation of full-length complementary DNAs: thermal RACE. 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Methods </a:t>
            </a:r>
            <a:r>
              <a:rPr lang="en-US" sz="900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Enzymol</a:t>
            </a:r>
            <a:r>
              <a:rPr lang="en-US" sz="900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218, 340–56 (1993).     </a:t>
            </a:r>
            <a:endParaRPr lang="en-US" sz="900" dirty="0"/>
          </a:p>
        </p:txBody>
      </p:sp>
      <p:pic>
        <p:nvPicPr>
          <p:cNvPr id="16" name="Picture 2" descr="Best practices to minimize rRNA contamination in TruSeq Stranded Total RNA  libraries">
            <a:extLst>
              <a:ext uri="{FF2B5EF4-FFF2-40B4-BE49-F238E27FC236}">
                <a16:creationId xmlns:a16="http://schemas.microsoft.com/office/drawing/2014/main" id="{3AD441A0-3E85-44E5-920F-39D707635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3" t="29630"/>
          <a:stretch/>
        </p:blipFill>
        <p:spPr bwMode="auto">
          <a:xfrm>
            <a:off x="275989" y="3208232"/>
            <a:ext cx="1174388" cy="222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BBC3055-40A0-4464-8431-5CAFE4A6EB80}"/>
              </a:ext>
            </a:extLst>
          </p:cNvPr>
          <p:cNvSpPr/>
          <p:nvPr/>
        </p:nvSpPr>
        <p:spPr>
          <a:xfrm>
            <a:off x="1064194" y="4282929"/>
            <a:ext cx="321448" cy="3104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FAB83C01-AC6A-4461-AF26-8FD285B3DA36}"/>
              </a:ext>
            </a:extLst>
          </p:cNvPr>
          <p:cNvCxnSpPr>
            <a:stCxn id="17" idx="1"/>
          </p:cNvCxnSpPr>
          <p:nvPr/>
        </p:nvCxnSpPr>
        <p:spPr>
          <a:xfrm flipV="1">
            <a:off x="1111269" y="3069330"/>
            <a:ext cx="816525" cy="1259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86F773B-4AA3-4302-AC49-A0C96DFECBF2}"/>
              </a:ext>
            </a:extLst>
          </p:cNvPr>
          <p:cNvSpPr/>
          <p:nvPr/>
        </p:nvSpPr>
        <p:spPr>
          <a:xfrm>
            <a:off x="1782549" y="2752409"/>
            <a:ext cx="1603839" cy="1560344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8" descr="How to achieve faster, simpler, more efficient cDNA synthesis - YouTube">
            <a:extLst>
              <a:ext uri="{FF2B5EF4-FFF2-40B4-BE49-F238E27FC236}">
                <a16:creationId xmlns:a16="http://schemas.microsoft.com/office/drawing/2014/main" id="{7603B8B3-DD52-4F30-AE8F-59861B51A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4" t="30235" r="32376" b="24839"/>
          <a:stretch/>
        </p:blipFill>
        <p:spPr bwMode="auto">
          <a:xfrm>
            <a:off x="2035261" y="2998987"/>
            <a:ext cx="1098414" cy="10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96E6CF9B-A1C1-4852-A188-11427B71772E}"/>
              </a:ext>
            </a:extLst>
          </p:cNvPr>
          <p:cNvCxnSpPr>
            <a:cxnSpLocks/>
            <a:stCxn id="17" idx="4"/>
            <a:endCxn id="19" idx="4"/>
          </p:cNvCxnSpPr>
          <p:nvPr/>
        </p:nvCxnSpPr>
        <p:spPr>
          <a:xfrm flipV="1">
            <a:off x="1224918" y="4312753"/>
            <a:ext cx="1359551" cy="2805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C8A0BC0-FC87-4F87-9BA9-C6552791311F}"/>
              </a:ext>
            </a:extLst>
          </p:cNvPr>
          <p:cNvSpPr txBox="1"/>
          <p:nvPr/>
        </p:nvSpPr>
        <p:spPr>
          <a:xfrm>
            <a:off x="1264509" y="4725064"/>
            <a:ext cx="1541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 err="1"/>
              <a:t>cDNA</a:t>
            </a:r>
            <a:r>
              <a:rPr lang="tr-TR" dirty="0"/>
              <a:t> </a:t>
            </a:r>
            <a:r>
              <a:rPr lang="tr-TR" dirty="0" err="1"/>
              <a:t>synthesis</a:t>
            </a:r>
            <a:endParaRPr lang="tr-TR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906548B6-C6B8-4372-8062-8BE02DE87475}"/>
              </a:ext>
            </a:extLst>
          </p:cNvPr>
          <p:cNvSpPr txBox="1"/>
          <p:nvPr/>
        </p:nvSpPr>
        <p:spPr>
          <a:xfrm>
            <a:off x="853014" y="2995323"/>
            <a:ext cx="666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(3)</a:t>
            </a:r>
            <a:endParaRPr lang="en-GB" sz="2800" b="1" dirty="0"/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7AC42099-2CE8-4CB6-A145-2A478B4069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384" y="4935829"/>
            <a:ext cx="830457" cy="339228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EA0F50AC-3927-4715-9E32-AC52DDAA7E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13" y="4236581"/>
            <a:ext cx="830457" cy="339228"/>
          </a:xfrm>
          <a:prstGeom prst="rect">
            <a:avLst/>
          </a:prstGeom>
        </p:spPr>
      </p:pic>
      <p:sp>
        <p:nvSpPr>
          <p:cNvPr id="28" name="Ok: Sağ 27">
            <a:extLst>
              <a:ext uri="{FF2B5EF4-FFF2-40B4-BE49-F238E27FC236}">
                <a16:creationId xmlns:a16="http://schemas.microsoft.com/office/drawing/2014/main" id="{8630D07B-4A87-416A-8223-068374245A1B}"/>
              </a:ext>
            </a:extLst>
          </p:cNvPr>
          <p:cNvSpPr/>
          <p:nvPr/>
        </p:nvSpPr>
        <p:spPr>
          <a:xfrm>
            <a:off x="3816899" y="3929405"/>
            <a:ext cx="729064" cy="27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3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Test tüpleri">
            <a:extLst>
              <a:ext uri="{FF2B5EF4-FFF2-40B4-BE49-F238E27FC236}">
                <a16:creationId xmlns:a16="http://schemas.microsoft.com/office/drawing/2014/main" id="{FDAA76A3-F2A5-4F90-81AB-613A9F4B3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442" y="515132"/>
            <a:ext cx="914400" cy="914400"/>
          </a:xfrm>
          <a:prstGeom prst="rect">
            <a:avLst/>
          </a:prstGeom>
        </p:spPr>
      </p:pic>
      <p:pic>
        <p:nvPicPr>
          <p:cNvPr id="9" name="Grafik 8" descr="Bilim insanı">
            <a:extLst>
              <a:ext uri="{FF2B5EF4-FFF2-40B4-BE49-F238E27FC236}">
                <a16:creationId xmlns:a16="http://schemas.microsoft.com/office/drawing/2014/main" id="{D5ADE246-6629-4CF0-96AA-0BCD69588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442" y="1429532"/>
            <a:ext cx="914400" cy="9144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1BC08AE6-DC86-4348-8824-0AE7ABAE37AE}"/>
              </a:ext>
            </a:extLst>
          </p:cNvPr>
          <p:cNvSpPr txBox="1"/>
          <p:nvPr/>
        </p:nvSpPr>
        <p:spPr>
          <a:xfrm>
            <a:off x="8610600" y="0"/>
            <a:ext cx="3584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Hypothesis: The transcripts of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Ubx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abdA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genes in different stages differ from each other</a:t>
            </a:r>
          </a:p>
        </p:txBody>
      </p:sp>
      <p:pic>
        <p:nvPicPr>
          <p:cNvPr id="17" name="Picture 2" descr="Dna Red And Blue , Transparent Cartoons - Dna Red And Blue, HD Png Download  , Transparent Png Image - PNGitem">
            <a:extLst>
              <a:ext uri="{FF2B5EF4-FFF2-40B4-BE49-F238E27FC236}">
                <a16:creationId xmlns:a16="http://schemas.microsoft.com/office/drawing/2014/main" id="{CB1F430E-3126-4460-A048-8378F18D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48" y="1873343"/>
            <a:ext cx="1646926" cy="182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k: Sağ 17">
            <a:extLst>
              <a:ext uri="{FF2B5EF4-FFF2-40B4-BE49-F238E27FC236}">
                <a16:creationId xmlns:a16="http://schemas.microsoft.com/office/drawing/2014/main" id="{E18B3976-A740-48E1-A688-D0DD17495F07}"/>
              </a:ext>
            </a:extLst>
          </p:cNvPr>
          <p:cNvSpPr/>
          <p:nvPr/>
        </p:nvSpPr>
        <p:spPr>
          <a:xfrm>
            <a:off x="4340509" y="2562965"/>
            <a:ext cx="885525" cy="23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Basic DNA Sequencing Services">
            <a:extLst>
              <a:ext uri="{FF2B5EF4-FFF2-40B4-BE49-F238E27FC236}">
                <a16:creationId xmlns:a16="http://schemas.microsoft.com/office/drawing/2014/main" id="{ECA64083-B196-4073-89AB-FDD331F5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57" y="1894444"/>
            <a:ext cx="1794068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k: Sağ 19">
            <a:extLst>
              <a:ext uri="{FF2B5EF4-FFF2-40B4-BE49-F238E27FC236}">
                <a16:creationId xmlns:a16="http://schemas.microsoft.com/office/drawing/2014/main" id="{335BCD41-14EB-4A9C-94EC-6030D0A1562C}"/>
              </a:ext>
            </a:extLst>
          </p:cNvPr>
          <p:cNvSpPr/>
          <p:nvPr/>
        </p:nvSpPr>
        <p:spPr>
          <a:xfrm>
            <a:off x="7844019" y="2562965"/>
            <a:ext cx="885525" cy="23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60CF4D5F-C62E-47A9-BD70-FACC02D7F831}"/>
              </a:ext>
            </a:extLst>
          </p:cNvPr>
          <p:cNvSpPr txBox="1"/>
          <p:nvPr/>
        </p:nvSpPr>
        <p:spPr>
          <a:xfrm>
            <a:off x="2197833" y="3953375"/>
            <a:ext cx="2424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/>
              <a:t>DNA </a:t>
            </a:r>
            <a:r>
              <a:rPr lang="tr-TR" dirty="0" err="1"/>
              <a:t>fragments</a:t>
            </a:r>
            <a:endParaRPr lang="tr-TR" dirty="0"/>
          </a:p>
          <a:p>
            <a:pPr algn="ctr"/>
            <a:r>
              <a:rPr lang="tr-TR" dirty="0" err="1"/>
              <a:t>from</a:t>
            </a:r>
            <a:r>
              <a:rPr lang="tr-TR" dirty="0"/>
              <a:t> PCR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BED7CCD6-A9E3-4ECC-AFBA-6D47765C6865}"/>
              </a:ext>
            </a:extLst>
          </p:cNvPr>
          <p:cNvSpPr txBox="1"/>
          <p:nvPr/>
        </p:nvSpPr>
        <p:spPr>
          <a:xfrm>
            <a:off x="5856612" y="3953376"/>
            <a:ext cx="13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 err="1"/>
              <a:t>Sanger</a:t>
            </a:r>
            <a:r>
              <a:rPr lang="tr-TR" dirty="0"/>
              <a:t> DNA </a:t>
            </a:r>
            <a:r>
              <a:rPr lang="tr-TR" dirty="0" err="1"/>
              <a:t>Sequencing</a:t>
            </a:r>
            <a:endParaRPr lang="tr-TR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015BE5B6-6066-42BE-B139-DEABA5DB36DF}"/>
              </a:ext>
            </a:extLst>
          </p:cNvPr>
          <p:cNvSpPr txBox="1"/>
          <p:nvPr/>
        </p:nvSpPr>
        <p:spPr>
          <a:xfrm>
            <a:off x="8767663" y="2714950"/>
            <a:ext cx="25988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 err="1"/>
              <a:t>Alignment</a:t>
            </a:r>
            <a:r>
              <a:rPr lang="tr-TR" dirty="0"/>
              <a:t> of </a:t>
            </a:r>
            <a:r>
              <a:rPr lang="tr-TR" dirty="0" err="1"/>
              <a:t>sequenced</a:t>
            </a:r>
            <a:r>
              <a:rPr lang="tr-TR" dirty="0"/>
              <a:t> DNA </a:t>
            </a:r>
            <a:r>
              <a:rPr lang="tr-TR" dirty="0" err="1"/>
              <a:t>fragments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reference</a:t>
            </a:r>
            <a:r>
              <a:rPr lang="tr-TR" dirty="0"/>
              <a:t> </a:t>
            </a:r>
            <a:r>
              <a:rPr lang="tr-TR" dirty="0" err="1"/>
              <a:t>sequence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NCBI</a:t>
            </a:r>
          </a:p>
        </p:txBody>
      </p:sp>
      <p:pic>
        <p:nvPicPr>
          <p:cNvPr id="16392" name="Picture 8" descr="National Center for Biotechnology Information - Wikipedia">
            <a:extLst>
              <a:ext uri="{FF2B5EF4-FFF2-40B4-BE49-F238E27FC236}">
                <a16:creationId xmlns:a16="http://schemas.microsoft.com/office/drawing/2014/main" id="{AA542C49-7992-4E9F-A2CC-1706412D9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82" y="1715714"/>
            <a:ext cx="793364" cy="9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İçerik Yer Tutucusu 2">
            <a:extLst>
              <a:ext uri="{FF2B5EF4-FFF2-40B4-BE49-F238E27FC236}">
                <a16:creationId xmlns:a16="http://schemas.microsoft.com/office/drawing/2014/main" id="{03E1507E-70A9-4462-A262-BF446E32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12" y="4957836"/>
            <a:ext cx="10515600" cy="1735731"/>
          </a:xfrm>
        </p:spPr>
        <p:txBody>
          <a:bodyPr>
            <a:normAutofit/>
          </a:bodyPr>
          <a:lstStyle/>
          <a:p>
            <a:pPr algn="just">
              <a:spcBef>
                <a:spcPts val="1400"/>
              </a:spcBef>
              <a:spcAft>
                <a:spcPts val="595"/>
              </a:spcAft>
            </a:pP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experiments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were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centered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around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PCR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reactions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Sanger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Sequencing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therefore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results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sequence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results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1400"/>
              </a:spcBef>
              <a:spcAft>
                <a:spcPts val="595"/>
              </a:spcAft>
            </a:pP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Conventional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statistical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analyses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were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not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conducted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results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being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DNA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sequences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nature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PCR-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centered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experimental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design</a:t>
            </a:r>
            <a:r>
              <a:rPr lang="tr-T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105CA24E-E19C-498C-BB87-17C6DA2EE3E5}"/>
              </a:ext>
            </a:extLst>
          </p:cNvPr>
          <p:cNvSpPr txBox="1"/>
          <p:nvPr/>
        </p:nvSpPr>
        <p:spPr>
          <a:xfrm>
            <a:off x="3188555" y="1247262"/>
            <a:ext cx="666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(5)</a:t>
            </a:r>
            <a:endParaRPr lang="en-GB" sz="28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097FAA-4EF4-4224-839C-190B6212FCEC}"/>
              </a:ext>
            </a:extLst>
          </p:cNvPr>
          <p:cNvSpPr txBox="1"/>
          <p:nvPr/>
        </p:nvSpPr>
        <p:spPr>
          <a:xfrm>
            <a:off x="6231952" y="1247262"/>
            <a:ext cx="666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(6)</a:t>
            </a:r>
            <a:endParaRPr lang="en-GB" sz="2800" b="1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6746997A-5D61-4741-85DE-85BA4A22702F}"/>
              </a:ext>
            </a:extLst>
          </p:cNvPr>
          <p:cNvSpPr txBox="1"/>
          <p:nvPr/>
        </p:nvSpPr>
        <p:spPr>
          <a:xfrm>
            <a:off x="9761803" y="1089002"/>
            <a:ext cx="666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(7)</a:t>
            </a:r>
            <a:endParaRPr lang="en-GB" sz="2800" b="1" dirty="0"/>
          </a:p>
        </p:txBody>
      </p:sp>
      <p:sp>
        <p:nvSpPr>
          <p:cNvPr id="34" name="Slayt Numarası Yer Tutucusu 4">
            <a:extLst>
              <a:ext uri="{FF2B5EF4-FFF2-40B4-BE49-F238E27FC236}">
                <a16:creationId xmlns:a16="http://schemas.microsoft.com/office/drawing/2014/main" id="{AC6D13E5-E958-489A-871C-FF6E2C3E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CAE12F7-4FEE-43B2-9BAD-25B68F1D504C}" type="slidenum">
              <a:rPr lang="tr-TR" smtClean="0"/>
              <a:t>11</a:t>
            </a:fld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78261F4-7260-4A29-9458-F8B6C7F09AA7}"/>
              </a:ext>
            </a:extLst>
          </p:cNvPr>
          <p:cNvSpPr txBox="1"/>
          <p:nvPr/>
        </p:nvSpPr>
        <p:spPr>
          <a:xfrm>
            <a:off x="-21220" y="6508901"/>
            <a:ext cx="6117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900" dirty="0"/>
              <a:t>https://www.mclab.com/DNA-Sequencing-Services.html</a:t>
            </a:r>
          </a:p>
          <a:p>
            <a:r>
              <a:rPr lang="en-US" sz="900" dirty="0"/>
              <a:t>https://www.pngitem.com/middle/hbwwxTT_dna-red-and-blue-transparent-cartoons-dna-red/</a:t>
            </a:r>
          </a:p>
        </p:txBody>
      </p:sp>
    </p:spTree>
    <p:extLst>
      <p:ext uri="{BB962C8B-B14F-4D97-AF65-F5344CB8AC3E}">
        <p14:creationId xmlns:p14="http://schemas.microsoft.com/office/powerpoint/2010/main" val="25061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2086B598-494E-46C5-BD6F-3B375A4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842" y="496844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  <a:r>
              <a:rPr lang="tr-TR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tr-TR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abdA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Grafik 11" descr="Çubuk grafik">
            <a:extLst>
              <a:ext uri="{FF2B5EF4-FFF2-40B4-BE49-F238E27FC236}">
                <a16:creationId xmlns:a16="http://schemas.microsoft.com/office/drawing/2014/main" id="{856EA4E5-E024-409A-83D3-0CF720D25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442" y="515132"/>
            <a:ext cx="914400" cy="9144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0BF3973-A769-48F0-9633-D27AA4E6D18C}"/>
              </a:ext>
            </a:extLst>
          </p:cNvPr>
          <p:cNvSpPr txBox="1"/>
          <p:nvPr/>
        </p:nvSpPr>
        <p:spPr>
          <a:xfrm>
            <a:off x="8610600" y="0"/>
            <a:ext cx="3584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Hypothesis: The transcripts of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Ubx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abdA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genes in different stages differ from each other</a:t>
            </a:r>
          </a:p>
        </p:txBody>
      </p:sp>
      <p:sp>
        <p:nvSpPr>
          <p:cNvPr id="18" name="Slayt Numarası Yer Tutucusu 4">
            <a:extLst>
              <a:ext uri="{FF2B5EF4-FFF2-40B4-BE49-F238E27FC236}">
                <a16:creationId xmlns:a16="http://schemas.microsoft.com/office/drawing/2014/main" id="{F4002DDC-8DB7-4348-9F7A-52D255F8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CAE12F7-4FEE-43B2-9BAD-25B68F1D504C}" type="slidenum">
              <a:rPr lang="tr-TR" smtClean="0"/>
              <a:t>12</a:t>
            </a:fld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74A8B543-8110-43C8-A8F0-7F8F1EECB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8" y="5588013"/>
            <a:ext cx="1561391" cy="88589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1B0B7D7B-BFDC-4203-8565-E336355F5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29532"/>
            <a:ext cx="12192000" cy="2678658"/>
          </a:xfrm>
          <a:prstGeom prst="rect">
            <a:avLst/>
          </a:prstGeom>
        </p:spPr>
      </p:pic>
      <p:sp>
        <p:nvSpPr>
          <p:cNvPr id="24" name="Dikdörtgen 23">
            <a:extLst>
              <a:ext uri="{FF2B5EF4-FFF2-40B4-BE49-F238E27FC236}">
                <a16:creationId xmlns:a16="http://schemas.microsoft.com/office/drawing/2014/main" id="{1AEAE545-712D-41AB-991D-85D666E22EA9}"/>
              </a:ext>
            </a:extLst>
          </p:cNvPr>
          <p:cNvSpPr/>
          <p:nvPr/>
        </p:nvSpPr>
        <p:spPr>
          <a:xfrm>
            <a:off x="-12559" y="1431187"/>
            <a:ext cx="12192000" cy="347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Tablo 2">
            <a:extLst>
              <a:ext uri="{FF2B5EF4-FFF2-40B4-BE49-F238E27FC236}">
                <a16:creationId xmlns:a16="http://schemas.microsoft.com/office/drawing/2014/main" id="{A5224535-6F93-4874-B949-F2075641B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72261"/>
              </p:ext>
            </p:extLst>
          </p:nvPr>
        </p:nvGraphicFramePr>
        <p:xfrm>
          <a:off x="191211" y="4582173"/>
          <a:ext cx="772608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520">
                  <a:extLst>
                    <a:ext uri="{9D8B030D-6E8A-4147-A177-3AD203B41FA5}">
                      <a16:colId xmlns:a16="http://schemas.microsoft.com/office/drawing/2014/main" val="3694090210"/>
                    </a:ext>
                  </a:extLst>
                </a:gridCol>
                <a:gridCol w="1931520">
                  <a:extLst>
                    <a:ext uri="{9D8B030D-6E8A-4147-A177-3AD203B41FA5}">
                      <a16:colId xmlns:a16="http://schemas.microsoft.com/office/drawing/2014/main" val="1808944348"/>
                    </a:ext>
                  </a:extLst>
                </a:gridCol>
                <a:gridCol w="1931520">
                  <a:extLst>
                    <a:ext uri="{9D8B030D-6E8A-4147-A177-3AD203B41FA5}">
                      <a16:colId xmlns:a16="http://schemas.microsoft.com/office/drawing/2014/main" val="2724184031"/>
                    </a:ext>
                  </a:extLst>
                </a:gridCol>
                <a:gridCol w="1931520">
                  <a:extLst>
                    <a:ext uri="{9D8B030D-6E8A-4147-A177-3AD203B41FA5}">
                      <a16:colId xmlns:a16="http://schemas.microsoft.com/office/drawing/2014/main" val="1517012047"/>
                    </a:ext>
                  </a:extLst>
                </a:gridCol>
              </a:tblGrid>
              <a:tr h="22557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SIMILARITY 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NCBI Reference </a:t>
                      </a:r>
                      <a:r>
                        <a:rPr lang="tr-TR" dirty="0" err="1"/>
                        <a:t>Sequence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abdA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Stage</a:t>
                      </a:r>
                      <a:r>
                        <a:rPr lang="tr-TR" dirty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abdA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Stage</a:t>
                      </a:r>
                      <a:r>
                        <a:rPr lang="tr-TR" dirty="0"/>
                        <a:t> 12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4058833"/>
                  </a:ext>
                </a:extLst>
              </a:tr>
              <a:tr h="225577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NCBI Reference </a:t>
                      </a:r>
                      <a:r>
                        <a:rPr lang="tr-TR" dirty="0" err="1"/>
                        <a:t>Sequence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96.06%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92.82%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864426"/>
                  </a:ext>
                </a:extLst>
              </a:tr>
              <a:tr h="217372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abdA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Stage</a:t>
                      </a:r>
                      <a:r>
                        <a:rPr lang="tr-TR" dirty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96.06%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93.59%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248088"/>
                  </a:ext>
                </a:extLst>
              </a:tr>
              <a:tr h="217372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abdA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Stage</a:t>
                      </a:r>
                      <a:r>
                        <a:rPr lang="tr-TR" dirty="0"/>
                        <a:t> 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92.82%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93.59%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6621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946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>
            <a:extLst>
              <a:ext uri="{FF2B5EF4-FFF2-40B4-BE49-F238E27FC236}">
                <a16:creationId xmlns:a16="http://schemas.microsoft.com/office/drawing/2014/main" id="{6CA3A0A1-19EC-4084-B708-7F16F0DA8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4353"/>
            <a:ext cx="12192000" cy="2666302"/>
          </a:xfrm>
          <a:prstGeom prst="rect">
            <a:avLst/>
          </a:prstGeom>
        </p:spPr>
      </p:pic>
      <p:sp>
        <p:nvSpPr>
          <p:cNvPr id="4" name="Başlık 1">
            <a:extLst>
              <a:ext uri="{FF2B5EF4-FFF2-40B4-BE49-F238E27FC236}">
                <a16:creationId xmlns:a16="http://schemas.microsoft.com/office/drawing/2014/main" id="{2086B598-494E-46C5-BD6F-3B375A4E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842" y="496844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</a:t>
            </a:r>
            <a:r>
              <a:rPr lang="tr-TR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tr-TR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Ubx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Grafik 11" descr="Çubuk grafik">
            <a:extLst>
              <a:ext uri="{FF2B5EF4-FFF2-40B4-BE49-F238E27FC236}">
                <a16:creationId xmlns:a16="http://schemas.microsoft.com/office/drawing/2014/main" id="{856EA4E5-E024-409A-83D3-0CF720D25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442" y="515132"/>
            <a:ext cx="914400" cy="91440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595A3CF-BE1F-4EB8-BD10-CE0779BA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13</a:t>
            </a:fld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0BF3973-A769-48F0-9633-D27AA4E6D18C}"/>
              </a:ext>
            </a:extLst>
          </p:cNvPr>
          <p:cNvSpPr txBox="1"/>
          <p:nvPr/>
        </p:nvSpPr>
        <p:spPr>
          <a:xfrm>
            <a:off x="8610600" y="0"/>
            <a:ext cx="3584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Hypothesis: The transcripts of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Ubx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abdA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genes in different stages differ from each other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651D0F23-0C19-4A76-B953-1D1929A0F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8" y="5588013"/>
            <a:ext cx="1561391" cy="885896"/>
          </a:xfrm>
          <a:prstGeom prst="rect">
            <a:avLst/>
          </a:prstGeom>
        </p:spPr>
      </p:pic>
      <p:sp>
        <p:nvSpPr>
          <p:cNvPr id="19" name="Dikdörtgen 18">
            <a:extLst>
              <a:ext uri="{FF2B5EF4-FFF2-40B4-BE49-F238E27FC236}">
                <a16:creationId xmlns:a16="http://schemas.microsoft.com/office/drawing/2014/main" id="{F45D754F-3573-4F3A-927C-8341C7499273}"/>
              </a:ext>
            </a:extLst>
          </p:cNvPr>
          <p:cNvSpPr/>
          <p:nvPr/>
        </p:nvSpPr>
        <p:spPr>
          <a:xfrm>
            <a:off x="0" y="1404132"/>
            <a:ext cx="12204558" cy="336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5" name="Tablo 2">
            <a:extLst>
              <a:ext uri="{FF2B5EF4-FFF2-40B4-BE49-F238E27FC236}">
                <a16:creationId xmlns:a16="http://schemas.microsoft.com/office/drawing/2014/main" id="{CAA2B31A-B88D-445D-8FF1-9432FF0EC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510618"/>
              </p:ext>
            </p:extLst>
          </p:nvPr>
        </p:nvGraphicFramePr>
        <p:xfrm>
          <a:off x="191210" y="4582173"/>
          <a:ext cx="7726080" cy="203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520">
                  <a:extLst>
                    <a:ext uri="{9D8B030D-6E8A-4147-A177-3AD203B41FA5}">
                      <a16:colId xmlns:a16="http://schemas.microsoft.com/office/drawing/2014/main" val="3694090210"/>
                    </a:ext>
                  </a:extLst>
                </a:gridCol>
                <a:gridCol w="1931520">
                  <a:extLst>
                    <a:ext uri="{9D8B030D-6E8A-4147-A177-3AD203B41FA5}">
                      <a16:colId xmlns:a16="http://schemas.microsoft.com/office/drawing/2014/main" val="1808944348"/>
                    </a:ext>
                  </a:extLst>
                </a:gridCol>
                <a:gridCol w="1931520">
                  <a:extLst>
                    <a:ext uri="{9D8B030D-6E8A-4147-A177-3AD203B41FA5}">
                      <a16:colId xmlns:a16="http://schemas.microsoft.com/office/drawing/2014/main" val="2724184031"/>
                    </a:ext>
                  </a:extLst>
                </a:gridCol>
                <a:gridCol w="1931520">
                  <a:extLst>
                    <a:ext uri="{9D8B030D-6E8A-4147-A177-3AD203B41FA5}">
                      <a16:colId xmlns:a16="http://schemas.microsoft.com/office/drawing/2014/main" val="1517012047"/>
                    </a:ext>
                  </a:extLst>
                </a:gridCol>
              </a:tblGrid>
              <a:tr h="630653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SIMILARITY 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NCBI Reference </a:t>
                      </a:r>
                      <a:r>
                        <a:rPr lang="tr-TR" dirty="0" err="1"/>
                        <a:t>Sequence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abdA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Stage</a:t>
                      </a:r>
                      <a:r>
                        <a:rPr lang="tr-TR" dirty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abdA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Stage</a:t>
                      </a:r>
                      <a:r>
                        <a:rPr lang="tr-TR" dirty="0"/>
                        <a:t> 12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4058833"/>
                  </a:ext>
                </a:extLst>
              </a:tr>
              <a:tr h="630653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NCBI Reference </a:t>
                      </a:r>
                      <a:r>
                        <a:rPr lang="tr-TR" dirty="0" err="1"/>
                        <a:t>Sequence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94.42%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87.66%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864426"/>
                  </a:ext>
                </a:extLst>
              </a:tr>
              <a:tr h="375187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Ubx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Stage</a:t>
                      </a:r>
                      <a:r>
                        <a:rPr lang="tr-TR" dirty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94.42%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86.92%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248088"/>
                  </a:ext>
                </a:extLst>
              </a:tr>
              <a:tr h="375187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Ubx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Stage</a:t>
                      </a:r>
                      <a:r>
                        <a:rPr lang="tr-TR" dirty="0"/>
                        <a:t> 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87.66%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86.92%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6621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773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A89477-9926-4B09-B731-D0A0D0D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75455"/>
            <a:ext cx="10515600" cy="1325563"/>
          </a:xfrm>
        </p:spPr>
        <p:txBody>
          <a:bodyPr/>
          <a:lstStyle/>
          <a:p>
            <a:r>
              <a:rPr lang="en-GB" b="1" dirty="0"/>
              <a:t>Conclusion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Future</a:t>
            </a:r>
            <a:r>
              <a:rPr lang="tr-TR" b="1" dirty="0"/>
              <a:t> </a:t>
            </a:r>
            <a:r>
              <a:rPr lang="tr-TR" b="1" dirty="0" err="1"/>
              <a:t>Directions</a:t>
            </a:r>
            <a:endParaRPr lang="en-GB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0D699B-FE18-411C-AEE9-783D4CFAB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73" y="1849559"/>
            <a:ext cx="6812165" cy="404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 this study we </a:t>
            </a:r>
            <a:r>
              <a:rPr lang="tr-TR" sz="2400" dirty="0" err="1"/>
              <a:t>discovered</a:t>
            </a:r>
            <a:r>
              <a:rPr lang="en-GB" sz="2400" dirty="0"/>
              <a:t>;</a:t>
            </a:r>
          </a:p>
          <a:p>
            <a:r>
              <a:rPr lang="en-GB" sz="2400" dirty="0"/>
              <a:t>no significant </a:t>
            </a:r>
            <a:r>
              <a:rPr lang="tr-TR" sz="2400" dirty="0" err="1"/>
              <a:t>differences</a:t>
            </a:r>
            <a:r>
              <a:rPr lang="tr-TR" sz="2400" dirty="0"/>
              <a:t> </a:t>
            </a:r>
            <a:r>
              <a:rPr lang="tr-TR" sz="2400" dirty="0" err="1"/>
              <a:t>between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protein </a:t>
            </a:r>
            <a:r>
              <a:rPr lang="tr-TR" sz="2400" dirty="0" err="1"/>
              <a:t>coding</a:t>
            </a:r>
            <a:r>
              <a:rPr lang="tr-TR" sz="2400" dirty="0"/>
              <a:t> </a:t>
            </a:r>
            <a:r>
              <a:rPr lang="tr-TR" sz="2400" dirty="0" err="1"/>
              <a:t>regions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developmental</a:t>
            </a:r>
            <a:r>
              <a:rPr lang="tr-TR" sz="2400" dirty="0"/>
              <a:t> </a:t>
            </a:r>
            <a:r>
              <a:rPr lang="tr-TR" sz="2400" dirty="0" err="1"/>
              <a:t>stage-specific</a:t>
            </a:r>
            <a:r>
              <a:rPr lang="tr-TR" sz="2400" dirty="0"/>
              <a:t> </a:t>
            </a:r>
            <a:r>
              <a:rPr lang="tr-TR" sz="2400" dirty="0" err="1"/>
              <a:t>expressions</a:t>
            </a:r>
            <a:r>
              <a:rPr lang="tr-TR" sz="2400" dirty="0"/>
              <a:t> of </a:t>
            </a:r>
            <a:r>
              <a:rPr lang="tr-TR" sz="2400" dirty="0" err="1"/>
              <a:t>Ubx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abdA</a:t>
            </a:r>
            <a:r>
              <a:rPr lang="tr-TR" sz="2400" dirty="0"/>
              <a:t>.</a:t>
            </a:r>
            <a:r>
              <a:rPr lang="en-GB" sz="2400" dirty="0"/>
              <a:t> </a:t>
            </a:r>
          </a:p>
          <a:p>
            <a:endParaRPr lang="tr-TR" sz="2400" dirty="0">
              <a:solidFill>
                <a:srgbClr val="00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he origin of the novel expressions are a result of changes in either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the untranslated regions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or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the cis-regulatory sequences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angal" panose="02040503050203030202" pitchFamily="18" charset="0"/>
              </a:rPr>
              <a:t> of these genes. </a:t>
            </a:r>
            <a:endParaRPr lang="tr-TR" sz="2400" dirty="0">
              <a:solidFill>
                <a:srgbClr val="000000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endParaRPr lang="tr-TR" dirty="0"/>
          </a:p>
          <a:p>
            <a:endParaRPr lang="tr-TR" b="1" dirty="0"/>
          </a:p>
          <a:p>
            <a:endParaRPr lang="tr-TR" b="1" dirty="0"/>
          </a:p>
          <a:p>
            <a:endParaRPr lang="en-GB" dirty="0"/>
          </a:p>
        </p:txBody>
      </p:sp>
      <p:pic>
        <p:nvPicPr>
          <p:cNvPr id="7" name="Grafik 6" descr="Rulo şeklinde diploma">
            <a:extLst>
              <a:ext uri="{FF2B5EF4-FFF2-40B4-BE49-F238E27FC236}">
                <a16:creationId xmlns:a16="http://schemas.microsoft.com/office/drawing/2014/main" id="{73822019-3DAD-4432-91E8-CCF927DF9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81037"/>
            <a:ext cx="914400" cy="91440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2A0FAD8-5618-4783-BE01-9F9D5DD4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14</a:t>
            </a:fld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ABD69DB-7FEE-4AB5-A927-DC2F36E6C810}"/>
              </a:ext>
            </a:extLst>
          </p:cNvPr>
          <p:cNvSpPr txBox="1"/>
          <p:nvPr/>
        </p:nvSpPr>
        <p:spPr>
          <a:xfrm>
            <a:off x="7645939" y="0"/>
            <a:ext cx="4549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The Potential Role of Alternative Transcript Isoforms in Developmental Gene Expressions in Ants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29FE4432-F3CF-486E-88F3-6096EB253A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8" y="5588013"/>
            <a:ext cx="1561391" cy="885896"/>
          </a:xfrm>
          <a:prstGeom prst="rect">
            <a:avLst/>
          </a:prstGeom>
        </p:spPr>
      </p:pic>
      <p:pic>
        <p:nvPicPr>
          <p:cNvPr id="14" name="Grafik 13" descr="Sorular">
            <a:extLst>
              <a:ext uri="{FF2B5EF4-FFF2-40B4-BE49-F238E27FC236}">
                <a16:creationId xmlns:a16="http://schemas.microsoft.com/office/drawing/2014/main" id="{8C718C0E-57FD-4DAC-9633-F7BF45ACC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4996" y="681037"/>
            <a:ext cx="914400" cy="9144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17078C94-3533-4723-BD6B-AA6A35B808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193" y="1425324"/>
            <a:ext cx="206202" cy="184871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E7E15F7-6B96-44F6-A226-789873B8F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1792905" y="6137406"/>
            <a:ext cx="1041478" cy="24142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9AF8EC7B-9950-41F1-AD3A-067925B769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222" t="54349" r="836" b="1889"/>
          <a:stretch/>
        </p:blipFill>
        <p:spPr>
          <a:xfrm>
            <a:off x="5073248" y="5108305"/>
            <a:ext cx="1765955" cy="1073113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A90292E1-48FD-4D48-8E12-0A1ABBA62155}"/>
              </a:ext>
            </a:extLst>
          </p:cNvPr>
          <p:cNvSpPr txBox="1"/>
          <p:nvPr/>
        </p:nvSpPr>
        <p:spPr>
          <a:xfrm>
            <a:off x="6845463" y="5185841"/>
            <a:ext cx="223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Stage-12 </a:t>
            </a:r>
            <a:r>
              <a:rPr lang="tr-TR" sz="1600" dirty="0" err="1"/>
              <a:t>Embryo</a:t>
            </a:r>
            <a:endParaRPr lang="tr-TR" sz="1600" dirty="0"/>
          </a:p>
          <a:p>
            <a:r>
              <a:rPr lang="tr-TR" sz="1600" dirty="0" err="1"/>
              <a:t>Ubx</a:t>
            </a:r>
            <a:r>
              <a:rPr lang="tr-TR" sz="1600" dirty="0"/>
              <a:t> &amp; </a:t>
            </a:r>
            <a:r>
              <a:rPr lang="tr-TR" sz="1600" dirty="0" err="1"/>
              <a:t>abdA</a:t>
            </a:r>
            <a:r>
              <a:rPr lang="tr-TR" sz="1600" dirty="0"/>
              <a:t> </a:t>
            </a:r>
          </a:p>
          <a:p>
            <a:r>
              <a:rPr lang="tr-TR" sz="1600" b="1" dirty="0" err="1"/>
              <a:t>Conserved</a:t>
            </a:r>
            <a:r>
              <a:rPr lang="tr-TR" sz="1600" b="1" dirty="0"/>
              <a:t> </a:t>
            </a:r>
            <a:r>
              <a:rPr lang="tr-TR" sz="1600" b="1" dirty="0" err="1"/>
              <a:t>Expression</a:t>
            </a:r>
            <a:endParaRPr lang="en-GB" sz="1600" b="1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A8C7544-F83B-4562-B3BA-6F5C40402EA1}"/>
              </a:ext>
            </a:extLst>
          </p:cNvPr>
          <p:cNvSpPr txBox="1"/>
          <p:nvPr/>
        </p:nvSpPr>
        <p:spPr>
          <a:xfrm>
            <a:off x="2731954" y="5211639"/>
            <a:ext cx="223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Stage-1 </a:t>
            </a:r>
            <a:r>
              <a:rPr lang="tr-TR" sz="1600" dirty="0" err="1"/>
              <a:t>Embryo</a:t>
            </a:r>
            <a:endParaRPr lang="tr-TR" sz="1600" dirty="0"/>
          </a:p>
          <a:p>
            <a:r>
              <a:rPr lang="tr-TR" sz="1600" dirty="0" err="1"/>
              <a:t>Ubx</a:t>
            </a:r>
            <a:r>
              <a:rPr lang="tr-TR" sz="1600" dirty="0"/>
              <a:t> &amp; </a:t>
            </a:r>
            <a:r>
              <a:rPr lang="tr-TR" sz="1600" dirty="0" err="1"/>
              <a:t>abdA</a:t>
            </a:r>
            <a:r>
              <a:rPr lang="tr-TR" sz="1600" dirty="0"/>
              <a:t> </a:t>
            </a:r>
          </a:p>
          <a:p>
            <a:r>
              <a:rPr lang="tr-TR" sz="1600" b="1" dirty="0" err="1"/>
              <a:t>Novel</a:t>
            </a:r>
            <a:r>
              <a:rPr lang="tr-TR" sz="1600" b="1" dirty="0"/>
              <a:t> </a:t>
            </a:r>
            <a:r>
              <a:rPr lang="tr-TR" sz="1600" b="1" dirty="0" err="1"/>
              <a:t>Expression</a:t>
            </a:r>
            <a:endParaRPr lang="en-GB" sz="1600" b="1" dirty="0"/>
          </a:p>
        </p:txBody>
      </p:sp>
      <p:graphicFrame>
        <p:nvGraphicFramePr>
          <p:cNvPr id="24" name="Nesne 23">
            <a:extLst>
              <a:ext uri="{FF2B5EF4-FFF2-40B4-BE49-F238E27FC236}">
                <a16:creationId xmlns:a16="http://schemas.microsoft.com/office/drawing/2014/main" id="{4C20D5E9-96E9-495C-BAA2-C48F727A8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19640"/>
              </p:ext>
            </p:extLst>
          </p:nvPr>
        </p:nvGraphicFramePr>
        <p:xfrm>
          <a:off x="968136" y="5108305"/>
          <a:ext cx="1763818" cy="107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793600" imgH="1701360" progId="">
                  <p:embed/>
                </p:oleObj>
              </mc:Choice>
              <mc:Fallback>
                <p:oleObj r:id="rId11" imgW="2793600" imgH="1701360" progId="">
                  <p:embed/>
                  <p:pic>
                    <p:nvPicPr>
                      <p:cNvPr id="39" name="Nesne 38">
                        <a:extLst>
                          <a:ext uri="{FF2B5EF4-FFF2-40B4-BE49-F238E27FC236}">
                            <a16:creationId xmlns:a16="http://schemas.microsoft.com/office/drawing/2014/main" id="{D123AC91-E4D5-41F3-96A3-BED8B1434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8136" y="5108305"/>
                        <a:ext cx="1763818" cy="107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">
            <a:extLst>
              <a:ext uri="{FF2B5EF4-FFF2-40B4-BE49-F238E27FC236}">
                <a16:creationId xmlns:a16="http://schemas.microsoft.com/office/drawing/2014/main" id="{C41FE350-FEC6-4C3E-8441-D7292471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54" y="1624801"/>
            <a:ext cx="2800869" cy="39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73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B2A53B-97A4-43D7-80E3-987D59C86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56" y="2621906"/>
            <a:ext cx="7502628" cy="1843550"/>
          </a:xfrm>
        </p:spPr>
        <p:txBody>
          <a:bodyPr>
            <a:normAutofit/>
          </a:bodyPr>
          <a:lstStyle/>
          <a:p>
            <a:r>
              <a:rPr lang="tr-TR" dirty="0"/>
              <a:t>Ab. </a:t>
            </a:r>
            <a:r>
              <a:rPr lang="tr-TR" dirty="0" err="1"/>
              <a:t>Matteen</a:t>
            </a:r>
            <a:r>
              <a:rPr lang="tr-TR" dirty="0"/>
              <a:t> </a:t>
            </a:r>
            <a:r>
              <a:rPr lang="tr-TR" dirty="0" err="1"/>
              <a:t>Rafiqi</a:t>
            </a:r>
            <a:endParaRPr lang="tr-TR" dirty="0"/>
          </a:p>
          <a:p>
            <a:r>
              <a:rPr lang="tr-TR" dirty="0"/>
              <a:t>Nihan Sultan Milat</a:t>
            </a:r>
          </a:p>
          <a:p>
            <a:r>
              <a:rPr lang="tr-TR" dirty="0" err="1"/>
              <a:t>Yoseop</a:t>
            </a:r>
            <a:r>
              <a:rPr lang="tr-TR" dirty="0"/>
              <a:t> </a:t>
            </a:r>
            <a:r>
              <a:rPr lang="tr-TR" dirty="0" err="1"/>
              <a:t>Yoon</a:t>
            </a:r>
            <a:endParaRPr lang="tr-TR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46BDECA8-8735-41DD-ADE6-06725ECE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15</a:t>
            </a:fld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C8608BD-3AC5-45FD-84A1-78921DBC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8" y="5588013"/>
            <a:ext cx="1561391" cy="885896"/>
          </a:xfrm>
          <a:prstGeom prst="rect">
            <a:avLst/>
          </a:prstGeom>
        </p:spPr>
      </p:pic>
      <p:pic>
        <p:nvPicPr>
          <p:cNvPr id="10" name="Resim 9" descr="oda içeren bir resim&#10;&#10;Açıklama otomatik olarak oluşturuldu">
            <a:extLst>
              <a:ext uri="{FF2B5EF4-FFF2-40B4-BE49-F238E27FC236}">
                <a16:creationId xmlns:a16="http://schemas.microsoft.com/office/drawing/2014/main" id="{F09F60DF-EF67-4FCF-BF8E-63E921A94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7"/>
            <a:ext cx="1924720" cy="1924720"/>
          </a:xfrm>
          <a:prstGeom prst="rect">
            <a:avLst/>
          </a:prstGeom>
        </p:spPr>
      </p:pic>
      <p:pic>
        <p:nvPicPr>
          <p:cNvPr id="11" name="Resim 10" descr="metin içeren bir resim&#10;&#10;Açıklama otomatik olarak oluşturuldu">
            <a:extLst>
              <a:ext uri="{FF2B5EF4-FFF2-40B4-BE49-F238E27FC236}">
                <a16:creationId xmlns:a16="http://schemas.microsoft.com/office/drawing/2014/main" id="{FFED0E7D-5539-493F-B8C6-BFFF2F5002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20397" r="6479" b="41421"/>
          <a:stretch/>
        </p:blipFill>
        <p:spPr>
          <a:xfrm>
            <a:off x="5676650" y="3382203"/>
            <a:ext cx="2933950" cy="18435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E0CC39-297D-4F62-BF53-CA128E7ED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682" y="1491310"/>
            <a:ext cx="2073411" cy="22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rrent lab Members">
            <a:extLst>
              <a:ext uri="{FF2B5EF4-FFF2-40B4-BE49-F238E27FC236}">
                <a16:creationId xmlns:a16="http://schemas.microsoft.com/office/drawing/2014/main" id="{12D67EDB-52B4-429B-83BA-2D33C962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84" y="4759566"/>
            <a:ext cx="2452386" cy="19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aşlık 1">
            <a:extLst>
              <a:ext uri="{FF2B5EF4-FFF2-40B4-BE49-F238E27FC236}">
                <a16:creationId xmlns:a16="http://schemas.microsoft.com/office/drawing/2014/main" id="{05ABE932-10C9-4A1C-8EFB-33E85D72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75455"/>
            <a:ext cx="10515600" cy="1325563"/>
          </a:xfrm>
        </p:spPr>
        <p:txBody>
          <a:bodyPr/>
          <a:lstStyle/>
          <a:p>
            <a:r>
              <a:rPr lang="tr-TR" b="1" dirty="0" err="1"/>
              <a:t>Acknowledgements</a:t>
            </a:r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5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75F734-4367-457A-A785-ACDC07AD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255434"/>
            <a:ext cx="5257800" cy="1325563"/>
          </a:xfrm>
        </p:spPr>
        <p:txBody>
          <a:bodyPr/>
          <a:lstStyle/>
          <a:p>
            <a:r>
              <a:rPr lang="en-GB" b="1" dirty="0"/>
              <a:t>Thank you for listening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7776DAB-7A94-4643-B17F-9DC8669F4459}"/>
              </a:ext>
            </a:extLst>
          </p:cNvPr>
          <p:cNvSpPr txBox="1"/>
          <p:nvPr/>
        </p:nvSpPr>
        <p:spPr>
          <a:xfrm>
            <a:off x="4753761" y="5307964"/>
            <a:ext cx="268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Correspondence</a:t>
            </a:r>
            <a:br>
              <a:rPr lang="en-GB" dirty="0"/>
            </a:br>
            <a:r>
              <a:rPr lang="tr-TR" dirty="0"/>
              <a:t>koraykasan@yahoo.com</a:t>
            </a:r>
            <a:endParaRPr lang="en-GB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BC835FD-8E47-4D35-9D79-F025EF6A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16</a:t>
            </a:fld>
            <a:endParaRPr lang="tr-TR"/>
          </a:p>
        </p:txBody>
      </p:sp>
      <p:pic>
        <p:nvPicPr>
          <p:cNvPr id="6" name="5 İçerik Yer Tutucusu" descr="5 İçerik Yer Tutucusu">
            <a:extLst>
              <a:ext uri="{FF2B5EF4-FFF2-40B4-BE49-F238E27FC236}">
                <a16:creationId xmlns:a16="http://schemas.microsoft.com/office/drawing/2014/main" id="{34F8D916-1FEC-438C-B09B-F05572A5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571" y="1952090"/>
            <a:ext cx="7076858" cy="2953820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/>
            </a:outerShdw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F2B19B9-92E9-406F-866E-CA72C8911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8" y="5588013"/>
            <a:ext cx="1561391" cy="885896"/>
          </a:xfrm>
          <a:prstGeom prst="rect">
            <a:avLst/>
          </a:prstGeom>
        </p:spPr>
      </p:pic>
      <p:pic>
        <p:nvPicPr>
          <p:cNvPr id="8" name="Resim 7" descr="oda içeren bir resim&#10;&#10;Açıklama otomatik olarak oluşturuldu">
            <a:extLst>
              <a:ext uri="{FF2B5EF4-FFF2-40B4-BE49-F238E27FC236}">
                <a16:creationId xmlns:a16="http://schemas.microsoft.com/office/drawing/2014/main" id="{40304DCD-7659-4844-A378-81286A7A0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7"/>
            <a:ext cx="1924720" cy="19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1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31DDA3-A92A-42EA-8E10-2FD0B04BE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93917"/>
            <a:ext cx="10515600" cy="18451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Alternative transcript isoforms can differ in their translated and/or untranslated regions (UTRs). </a:t>
            </a:r>
            <a:endParaRPr lang="tr-TR" dirty="0"/>
          </a:p>
          <a:p>
            <a:r>
              <a:rPr lang="tr-TR" dirty="0" err="1"/>
              <a:t>Changes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translated</a:t>
            </a:r>
            <a:r>
              <a:rPr lang="tr-TR" dirty="0"/>
              <a:t> </a:t>
            </a:r>
            <a:r>
              <a:rPr lang="tr-TR" dirty="0" err="1"/>
              <a:t>regions</a:t>
            </a:r>
            <a:r>
              <a:rPr lang="tr-TR" dirty="0"/>
              <a:t> </a:t>
            </a:r>
            <a:r>
              <a:rPr lang="tr-TR" dirty="0" err="1"/>
              <a:t>affect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protein </a:t>
            </a:r>
            <a:r>
              <a:rPr lang="tr-TR" dirty="0" err="1"/>
              <a:t>outcome</a:t>
            </a:r>
            <a:r>
              <a:rPr lang="tr-TR" dirty="0"/>
              <a:t>.</a:t>
            </a:r>
          </a:p>
          <a:p>
            <a:r>
              <a:rPr lang="tr-TR" dirty="0" err="1"/>
              <a:t>Changes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en-US" dirty="0"/>
              <a:t>UTRs </a:t>
            </a:r>
            <a:r>
              <a:rPr lang="tr-TR" dirty="0" err="1"/>
              <a:t>affect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en-US" dirty="0"/>
              <a:t>stability, subcellular localization and the timing of the translation of the involved transcripts.</a:t>
            </a:r>
            <a:endParaRPr lang="tr-TR" dirty="0"/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DA5F602-9C7F-4CDB-ABA8-0308CDF5B38D}"/>
              </a:ext>
            </a:extLst>
          </p:cNvPr>
          <p:cNvSpPr txBox="1"/>
          <p:nvPr/>
        </p:nvSpPr>
        <p:spPr>
          <a:xfrm>
            <a:off x="0" y="6081494"/>
            <a:ext cx="92385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err="1"/>
              <a:t>Shabalina</a:t>
            </a:r>
            <a:r>
              <a:rPr lang="tr-TR" sz="900" dirty="0"/>
              <a:t>, S. A., et al. “</a:t>
            </a:r>
            <a:r>
              <a:rPr lang="tr-TR" sz="900" dirty="0" err="1"/>
              <a:t>Evolution</a:t>
            </a:r>
            <a:r>
              <a:rPr lang="tr-TR" sz="900" dirty="0"/>
              <a:t> at Protein </a:t>
            </a:r>
            <a:r>
              <a:rPr lang="tr-TR" sz="900" dirty="0" err="1"/>
              <a:t>Ends</a:t>
            </a:r>
            <a:r>
              <a:rPr lang="tr-TR" sz="900" dirty="0"/>
              <a:t>: </a:t>
            </a:r>
            <a:r>
              <a:rPr lang="tr-TR" sz="900" dirty="0" err="1"/>
              <a:t>Major</a:t>
            </a:r>
            <a:r>
              <a:rPr lang="tr-TR" sz="900" dirty="0"/>
              <a:t> </a:t>
            </a:r>
            <a:r>
              <a:rPr lang="tr-TR" sz="900" dirty="0" err="1"/>
              <a:t>Contribution</a:t>
            </a:r>
            <a:r>
              <a:rPr lang="tr-TR" sz="900" dirty="0"/>
              <a:t> of </a:t>
            </a:r>
            <a:r>
              <a:rPr lang="tr-TR" sz="900" dirty="0" err="1"/>
              <a:t>Alternative</a:t>
            </a:r>
            <a:r>
              <a:rPr lang="tr-TR" sz="900" dirty="0"/>
              <a:t> </a:t>
            </a:r>
            <a:r>
              <a:rPr lang="tr-TR" sz="900" dirty="0" err="1"/>
              <a:t>Transcription</a:t>
            </a:r>
            <a:r>
              <a:rPr lang="tr-TR" sz="900" dirty="0"/>
              <a:t> </a:t>
            </a:r>
            <a:r>
              <a:rPr lang="tr-TR" sz="900" dirty="0" err="1"/>
              <a:t>Initiation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Termination</a:t>
            </a:r>
            <a:r>
              <a:rPr lang="tr-TR" sz="900" dirty="0"/>
              <a:t> </a:t>
            </a:r>
            <a:r>
              <a:rPr lang="tr-TR" sz="900" dirty="0" err="1"/>
              <a:t>to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Transcriptome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Proteome</a:t>
            </a:r>
            <a:r>
              <a:rPr lang="tr-TR" sz="900" dirty="0"/>
              <a:t> </a:t>
            </a:r>
            <a:r>
              <a:rPr lang="tr-TR" sz="900" dirty="0" err="1"/>
              <a:t>Diversity</a:t>
            </a:r>
            <a:r>
              <a:rPr lang="tr-TR" sz="900" dirty="0"/>
              <a:t> in </a:t>
            </a:r>
            <a:r>
              <a:rPr lang="tr-TR" sz="900" dirty="0" err="1"/>
              <a:t>Mammals</a:t>
            </a:r>
            <a:r>
              <a:rPr lang="tr-TR" sz="900" dirty="0"/>
              <a:t>.” </a:t>
            </a:r>
            <a:r>
              <a:rPr lang="tr-TR" sz="900" dirty="0" err="1"/>
              <a:t>Nucleic</a:t>
            </a:r>
            <a:r>
              <a:rPr lang="tr-TR" sz="900" dirty="0"/>
              <a:t> </a:t>
            </a:r>
            <a:r>
              <a:rPr lang="tr-TR" sz="900" dirty="0" err="1"/>
              <a:t>Acids</a:t>
            </a:r>
            <a:r>
              <a:rPr lang="tr-TR" sz="900" dirty="0"/>
              <a:t> </a:t>
            </a:r>
            <a:r>
              <a:rPr lang="tr-TR" sz="900" dirty="0" err="1"/>
              <a:t>Research</a:t>
            </a:r>
            <a:r>
              <a:rPr lang="tr-TR" sz="900" dirty="0"/>
              <a:t>, </a:t>
            </a:r>
            <a:r>
              <a:rPr lang="tr-TR" sz="900" dirty="0" err="1"/>
              <a:t>vol</a:t>
            </a:r>
            <a:r>
              <a:rPr lang="tr-TR" sz="900" dirty="0"/>
              <a:t>. 42, </a:t>
            </a:r>
            <a:r>
              <a:rPr lang="tr-TR" sz="900" dirty="0" err="1"/>
              <a:t>no</a:t>
            </a:r>
            <a:r>
              <a:rPr lang="tr-TR" sz="900" dirty="0"/>
              <a:t>. 11, Mar. 2014, </a:t>
            </a:r>
            <a:r>
              <a:rPr lang="tr-TR" sz="900" dirty="0" err="1"/>
              <a:t>pp</a:t>
            </a:r>
            <a:r>
              <a:rPr lang="tr-TR" sz="900" dirty="0"/>
              <a:t>. 7132–7144., doi:10.1093/nar/gku342.</a:t>
            </a:r>
          </a:p>
          <a:p>
            <a:r>
              <a:rPr lang="en-US" sz="900" dirty="0"/>
              <a:t>11)	Chen, Lu, et al. “Alternative Splicing: A Potential Source of Functional Innovation in the Eukaryotic Genome.” International Journal of Evolutionary Biology, vol. 2012, 2012, pp. 1–10., doi:10.1155/2012/596274.</a:t>
            </a:r>
            <a:endParaRPr lang="tr-TR" sz="900" dirty="0"/>
          </a:p>
          <a:p>
            <a:r>
              <a:rPr lang="en-US" sz="900" dirty="0"/>
              <a:t>https://en.wikipedia.org/wiki/Protein_isoform#/media/File:DNA_alternative_splicing.gif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EDD7EA94-D5C7-47E8-9331-0C0E5447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842" y="280021"/>
            <a:ext cx="7252872" cy="1325563"/>
          </a:xfrm>
        </p:spPr>
        <p:txBody>
          <a:bodyPr>
            <a:normAutofit/>
          </a:bodyPr>
          <a:lstStyle/>
          <a:p>
            <a:r>
              <a:rPr lang="tr-TR" b="1" dirty="0" err="1"/>
              <a:t>Alternative</a:t>
            </a:r>
            <a:r>
              <a:rPr lang="tr-TR" b="1" dirty="0"/>
              <a:t> </a:t>
            </a:r>
            <a:r>
              <a:rPr lang="tr-TR" b="1" dirty="0" err="1"/>
              <a:t>Transcript</a:t>
            </a:r>
            <a:r>
              <a:rPr lang="tr-TR" b="1" dirty="0"/>
              <a:t> </a:t>
            </a:r>
            <a:r>
              <a:rPr lang="tr-TR" b="1" dirty="0" err="1"/>
              <a:t>Isoforms</a:t>
            </a:r>
            <a:endParaRPr lang="en-GB" b="1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05E121-C7CE-40BA-BDEB-3EDA5E81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2</a:t>
            </a:fld>
            <a:endParaRPr lang="tr-TR" dirty="0"/>
          </a:p>
        </p:txBody>
      </p:sp>
      <p:pic>
        <p:nvPicPr>
          <p:cNvPr id="9" name="Grafik 8" descr="Sınıf">
            <a:extLst>
              <a:ext uri="{FF2B5EF4-FFF2-40B4-BE49-F238E27FC236}">
                <a16:creationId xmlns:a16="http://schemas.microsoft.com/office/drawing/2014/main" id="{C0FB384D-5EF8-443E-92AC-9FFD7B65D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442" y="505267"/>
            <a:ext cx="914400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744D0E-43DB-49DD-9C2D-6F5A28A7A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21" y="1205516"/>
            <a:ext cx="6004993" cy="28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1F7D7FDC-F18F-44DC-87B5-4229FC8BFA13}"/>
              </a:ext>
            </a:extLst>
          </p:cNvPr>
          <p:cNvSpPr txBox="1"/>
          <p:nvPr/>
        </p:nvSpPr>
        <p:spPr>
          <a:xfrm>
            <a:off x="7645939" y="0"/>
            <a:ext cx="4549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The Potential Role of Alternative Transcript Isoforms in Developmental Gene Expressions in Ants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C83EDFBB-1E10-4627-90C0-8D9AD67AA0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398" y="5588013"/>
            <a:ext cx="1561391" cy="88589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4E6FD8E-5DB6-4C77-9195-A3353ED101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778" y="2014396"/>
            <a:ext cx="1150143" cy="211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7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A6E4C797-1133-4D3C-8D19-A2734AEB078B}"/>
              </a:ext>
            </a:extLst>
          </p:cNvPr>
          <p:cNvSpPr txBox="1"/>
          <p:nvPr/>
        </p:nvSpPr>
        <p:spPr>
          <a:xfrm>
            <a:off x="492696" y="3469420"/>
            <a:ext cx="2342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∼90-95% of </a:t>
            </a:r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exons</a:t>
            </a:r>
            <a:r>
              <a:rPr lang="tr-TR" dirty="0"/>
              <a:t> </a:t>
            </a:r>
            <a:r>
              <a:rPr lang="tr-TR" dirty="0" err="1"/>
              <a:t>generate</a:t>
            </a:r>
            <a:r>
              <a:rPr lang="tr-TR" dirty="0"/>
              <a:t> </a:t>
            </a:r>
            <a:r>
              <a:rPr lang="tr-TR" dirty="0" err="1"/>
              <a:t>alternative</a:t>
            </a:r>
            <a:r>
              <a:rPr lang="tr-TR" dirty="0"/>
              <a:t> </a:t>
            </a:r>
            <a:r>
              <a:rPr lang="tr-TR" dirty="0" err="1"/>
              <a:t>transcript</a:t>
            </a:r>
            <a:r>
              <a:rPr lang="tr-TR" dirty="0"/>
              <a:t> </a:t>
            </a:r>
            <a:r>
              <a:rPr lang="tr-TR" dirty="0" err="1"/>
              <a:t>isoforms</a:t>
            </a:r>
            <a:endParaRPr lang="en-GB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3C4B09B-1B05-462E-B74C-A77003B23838}"/>
              </a:ext>
            </a:extLst>
          </p:cNvPr>
          <p:cNvSpPr txBox="1"/>
          <p:nvPr/>
        </p:nvSpPr>
        <p:spPr>
          <a:xfrm>
            <a:off x="4676025" y="3456327"/>
            <a:ext cx="247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Disruptions</a:t>
            </a:r>
            <a:r>
              <a:rPr lang="tr-TR" dirty="0"/>
              <a:t> of </a:t>
            </a:r>
            <a:r>
              <a:rPr lang="tr-TR" dirty="0" err="1"/>
              <a:t>transcript</a:t>
            </a:r>
            <a:r>
              <a:rPr lang="tr-TR" dirty="0"/>
              <a:t> </a:t>
            </a:r>
            <a:r>
              <a:rPr lang="tr-TR" dirty="0" err="1"/>
              <a:t>generating</a:t>
            </a:r>
            <a:r>
              <a:rPr lang="tr-TR" dirty="0"/>
              <a:t> </a:t>
            </a:r>
            <a:r>
              <a:rPr lang="tr-TR" dirty="0" err="1"/>
              <a:t>mechanisms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hallmarks</a:t>
            </a:r>
            <a:r>
              <a:rPr lang="tr-TR" dirty="0"/>
              <a:t> of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pathological</a:t>
            </a:r>
            <a:r>
              <a:rPr lang="tr-TR" dirty="0"/>
              <a:t> </a:t>
            </a:r>
            <a:r>
              <a:rPr lang="tr-TR" dirty="0" err="1"/>
              <a:t>conditions</a:t>
            </a:r>
            <a:r>
              <a:rPr lang="tr-TR" dirty="0"/>
              <a:t>.</a:t>
            </a:r>
            <a:endParaRPr lang="en-GB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2C914B4-CC0B-4E7B-9AB6-E126EBB13D59}"/>
              </a:ext>
            </a:extLst>
          </p:cNvPr>
          <p:cNvSpPr txBox="1"/>
          <p:nvPr/>
        </p:nvSpPr>
        <p:spPr>
          <a:xfrm>
            <a:off x="9721701" y="3429000"/>
            <a:ext cx="161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Embryonic</a:t>
            </a:r>
            <a:r>
              <a:rPr lang="tr-TR" dirty="0"/>
              <a:t> Development</a:t>
            </a:r>
            <a:endParaRPr lang="en-GB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7E70598-EEB8-4EAC-A8F0-2AE9B175D0E1}"/>
              </a:ext>
            </a:extLst>
          </p:cNvPr>
          <p:cNvSpPr txBox="1"/>
          <p:nvPr/>
        </p:nvSpPr>
        <p:spPr>
          <a:xfrm>
            <a:off x="5331669" y="294659"/>
            <a:ext cx="1237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Alternative</a:t>
            </a:r>
            <a:r>
              <a:rPr lang="tr-TR" b="1" dirty="0"/>
              <a:t> </a:t>
            </a:r>
            <a:r>
              <a:rPr lang="tr-TR" b="1" dirty="0" err="1"/>
              <a:t>Transcript</a:t>
            </a:r>
            <a:r>
              <a:rPr lang="tr-TR" b="1" dirty="0"/>
              <a:t> </a:t>
            </a:r>
            <a:r>
              <a:rPr lang="tr-TR" b="1" dirty="0" err="1"/>
              <a:t>Isoforms</a:t>
            </a:r>
            <a:endParaRPr lang="en-GB" b="1" dirty="0"/>
          </a:p>
        </p:txBody>
      </p: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3FA0EAE0-A9D4-4948-B8A8-B8953F1DBAB2}"/>
              </a:ext>
            </a:extLst>
          </p:cNvPr>
          <p:cNvCxnSpPr>
            <a:cxnSpLocks/>
          </p:cNvCxnSpPr>
          <p:nvPr/>
        </p:nvCxnSpPr>
        <p:spPr>
          <a:xfrm>
            <a:off x="5914926" y="1182112"/>
            <a:ext cx="0" cy="789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518E3CB3-C84D-4DEB-9D0D-4126D7F918DF}"/>
              </a:ext>
            </a:extLst>
          </p:cNvPr>
          <p:cNvCxnSpPr>
            <a:cxnSpLocks/>
          </p:cNvCxnSpPr>
          <p:nvPr/>
        </p:nvCxnSpPr>
        <p:spPr>
          <a:xfrm flipH="1">
            <a:off x="2531882" y="897983"/>
            <a:ext cx="2860595" cy="107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EC334E50-E3A9-484C-9FFE-AB175A724B8C}"/>
              </a:ext>
            </a:extLst>
          </p:cNvPr>
          <p:cNvCxnSpPr>
            <a:cxnSpLocks/>
          </p:cNvCxnSpPr>
          <p:nvPr/>
        </p:nvCxnSpPr>
        <p:spPr>
          <a:xfrm>
            <a:off x="6583611" y="897983"/>
            <a:ext cx="3200805" cy="1196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id="{A452AEAC-A109-4129-99AC-8000B0E15BEB}"/>
              </a:ext>
            </a:extLst>
          </p:cNvPr>
          <p:cNvSpPr txBox="1"/>
          <p:nvPr/>
        </p:nvSpPr>
        <p:spPr>
          <a:xfrm>
            <a:off x="0" y="6101963"/>
            <a:ext cx="5714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Yoon, </a:t>
            </a:r>
            <a:r>
              <a:rPr lang="en-US" sz="900" dirty="0" err="1"/>
              <a:t>Yoseop</a:t>
            </a:r>
            <a:r>
              <a:rPr lang="en-US" sz="900" dirty="0"/>
              <a:t>, et al. “Embryo Polarity in Moth Flies and Mosquitoes Relies on Distinct Old Genes with Localized Transcript Isoforms.” </a:t>
            </a:r>
            <a:r>
              <a:rPr lang="en-US" sz="900" dirty="0" err="1"/>
              <a:t>ELife</a:t>
            </a:r>
            <a:r>
              <a:rPr lang="en-US" sz="900" dirty="0"/>
              <a:t>, vol. 8, Aug. 2019, </a:t>
            </a:r>
            <a:endParaRPr lang="tr-TR" sz="900" dirty="0"/>
          </a:p>
          <a:p>
            <a:r>
              <a:rPr lang="tr-TR" sz="900" dirty="0"/>
              <a:t>Https://www.cancer.gov/about-cancer/understanding/what-is-cancer</a:t>
            </a:r>
          </a:p>
          <a:p>
            <a:r>
              <a:rPr lang="tr-TR" sz="900" dirty="0"/>
              <a:t>https://tbdo.crg.eu/industry-and-investors/licensing/images/mouse-embryo-neurofilament-and-e-cadherin-staining</a:t>
            </a:r>
          </a:p>
          <a:p>
            <a:r>
              <a:rPr lang="tr-TR" sz="900" dirty="0"/>
              <a:t>https://geneticliteracyproject.org/2018/06/01/humans-may-have-more-genes-than-we-thought-and-why-it-matters/</a:t>
            </a:r>
          </a:p>
          <a:p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Grafik 17" descr="Sınıf">
            <a:extLst>
              <a:ext uri="{FF2B5EF4-FFF2-40B4-BE49-F238E27FC236}">
                <a16:creationId xmlns:a16="http://schemas.microsoft.com/office/drawing/2014/main" id="{7169669A-3632-48A8-9DDE-BA7986756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442" y="505267"/>
            <a:ext cx="914400" cy="914400"/>
          </a:xfrm>
          <a:prstGeom prst="rect">
            <a:avLst/>
          </a:prstGeom>
        </p:spPr>
      </p:pic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EADD995B-8321-4698-92AA-C6DC8BCC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3</a:t>
            </a:fld>
            <a:endParaRPr lang="tr-TR"/>
          </a:p>
        </p:txBody>
      </p:sp>
      <p:pic>
        <p:nvPicPr>
          <p:cNvPr id="3074" name="Picture 2" descr="Humans may have more genes than we thought—and why it matters | Genetic  Literacy Project">
            <a:extLst>
              <a:ext uri="{FF2B5EF4-FFF2-40B4-BE49-F238E27FC236}">
                <a16:creationId xmlns:a16="http://schemas.microsoft.com/office/drawing/2014/main" id="{835BE26B-E099-4728-B5A5-2C4CA06F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91" y="1865105"/>
            <a:ext cx="1512732" cy="15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0B26ABF7-6CF0-46FF-BB85-E0CDAD1E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22" y="2088288"/>
            <a:ext cx="2106007" cy="11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İçerik Yer Tutucusu 2">
            <a:extLst>
              <a:ext uri="{FF2B5EF4-FFF2-40B4-BE49-F238E27FC236}">
                <a16:creationId xmlns:a16="http://schemas.microsoft.com/office/drawing/2014/main" id="{D7BD6C88-15CA-4D8D-BCF9-38F5DC153AED}"/>
              </a:ext>
            </a:extLst>
          </p:cNvPr>
          <p:cNvSpPr txBox="1">
            <a:spLocks/>
          </p:cNvSpPr>
          <p:nvPr/>
        </p:nvSpPr>
        <p:spPr>
          <a:xfrm>
            <a:off x="749442" y="5179851"/>
            <a:ext cx="10515600" cy="927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relationship </a:t>
            </a:r>
            <a:r>
              <a:rPr lang="tr-TR" dirty="0" err="1"/>
              <a:t>between</a:t>
            </a:r>
            <a:r>
              <a:rPr lang="en-GB" dirty="0"/>
              <a:t> </a:t>
            </a:r>
            <a:r>
              <a:rPr lang="tr-TR" dirty="0" err="1"/>
              <a:t>alternative</a:t>
            </a:r>
            <a:r>
              <a:rPr lang="tr-TR" dirty="0"/>
              <a:t> </a:t>
            </a:r>
            <a:r>
              <a:rPr lang="tr-TR" dirty="0" err="1"/>
              <a:t>transcript</a:t>
            </a:r>
            <a:r>
              <a:rPr lang="tr-TR" dirty="0"/>
              <a:t> </a:t>
            </a:r>
            <a:r>
              <a:rPr lang="tr-TR" dirty="0" err="1"/>
              <a:t>generating</a:t>
            </a:r>
            <a:r>
              <a:rPr lang="tr-TR" dirty="0"/>
              <a:t> </a:t>
            </a:r>
            <a:r>
              <a:rPr lang="tr-TR" dirty="0" err="1"/>
              <a:t>mechanisms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physiological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pathological</a:t>
            </a:r>
            <a:r>
              <a:rPr lang="tr-TR" dirty="0"/>
              <a:t> </a:t>
            </a:r>
            <a:r>
              <a:rPr lang="tr-TR" dirty="0" err="1"/>
              <a:t>processes</a:t>
            </a:r>
            <a:r>
              <a:rPr lang="tr-TR" dirty="0"/>
              <a:t> </a:t>
            </a:r>
            <a:r>
              <a:rPr lang="en-GB" dirty="0"/>
              <a:t>have been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en-GB" dirty="0"/>
              <a:t>extensively investigated.</a:t>
            </a:r>
            <a:endParaRPr lang="tr-TR" dirty="0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87C71D19-457C-4081-ACB7-6E2371EFACF3}"/>
              </a:ext>
            </a:extLst>
          </p:cNvPr>
          <p:cNvSpPr txBox="1"/>
          <p:nvPr/>
        </p:nvSpPr>
        <p:spPr>
          <a:xfrm>
            <a:off x="7645939" y="0"/>
            <a:ext cx="4549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The Potential Role of Alternative Transcript Isoforms in Developmental Gene Expressions in Ants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Resim 36">
            <a:extLst>
              <a:ext uri="{FF2B5EF4-FFF2-40B4-BE49-F238E27FC236}">
                <a16:creationId xmlns:a16="http://schemas.microsoft.com/office/drawing/2014/main" id="{0C239A7D-36F8-476F-B7FF-44E83D6976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89" y="5558353"/>
            <a:ext cx="1561391" cy="885896"/>
          </a:xfrm>
          <a:prstGeom prst="rect">
            <a:avLst/>
          </a:prstGeom>
        </p:spPr>
      </p:pic>
      <p:pic>
        <p:nvPicPr>
          <p:cNvPr id="3076" name="Picture 4" descr="Embryonic development inspires regenerative medicine | IRB Barcelona">
            <a:extLst>
              <a:ext uri="{FF2B5EF4-FFF2-40B4-BE49-F238E27FC236}">
                <a16:creationId xmlns:a16="http://schemas.microsoft.com/office/drawing/2014/main" id="{FF9C45E4-0C35-4604-AC2D-1850401F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22" y="1971919"/>
            <a:ext cx="1293329" cy="149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2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  <p:bldP spid="2" grpId="0"/>
      <p:bldP spid="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B07CB9E-7BFC-4A1D-B0C9-D977744E08EF}"/>
              </a:ext>
            </a:extLst>
          </p:cNvPr>
          <p:cNvSpPr txBox="1"/>
          <p:nvPr/>
        </p:nvSpPr>
        <p:spPr>
          <a:xfrm>
            <a:off x="0" y="6519193"/>
            <a:ext cx="693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err="1"/>
              <a:t>Rafiqi</a:t>
            </a:r>
            <a:r>
              <a:rPr lang="tr-TR" sz="900" dirty="0"/>
              <a:t>, A.M., </a:t>
            </a:r>
            <a:r>
              <a:rPr lang="tr-TR" sz="900" dirty="0" err="1"/>
              <a:t>Rajakumar</a:t>
            </a:r>
            <a:r>
              <a:rPr lang="tr-TR" sz="900" dirty="0"/>
              <a:t>, A. &amp; </a:t>
            </a:r>
            <a:r>
              <a:rPr lang="tr-TR" sz="900" dirty="0" err="1"/>
              <a:t>Abouheif</a:t>
            </a:r>
            <a:r>
              <a:rPr lang="tr-TR" sz="900" dirty="0"/>
              <a:t>, E. </a:t>
            </a:r>
            <a:r>
              <a:rPr lang="tr-TR" sz="900" dirty="0" err="1"/>
              <a:t>Origin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elaboration</a:t>
            </a:r>
            <a:r>
              <a:rPr lang="tr-TR" sz="900" dirty="0"/>
              <a:t> of a </a:t>
            </a:r>
            <a:r>
              <a:rPr lang="tr-TR" sz="900" dirty="0" err="1"/>
              <a:t>major</a:t>
            </a:r>
            <a:r>
              <a:rPr lang="tr-TR" sz="900" dirty="0"/>
              <a:t> </a:t>
            </a:r>
            <a:r>
              <a:rPr lang="tr-TR" sz="900" dirty="0" err="1"/>
              <a:t>evolutionary</a:t>
            </a:r>
            <a:r>
              <a:rPr lang="tr-TR" sz="900" dirty="0"/>
              <a:t> </a:t>
            </a:r>
            <a:r>
              <a:rPr lang="tr-TR" sz="900" dirty="0" err="1"/>
              <a:t>transition</a:t>
            </a:r>
            <a:r>
              <a:rPr lang="tr-TR" sz="900" dirty="0"/>
              <a:t> in </a:t>
            </a:r>
            <a:r>
              <a:rPr lang="tr-TR" sz="900" dirty="0" err="1"/>
              <a:t>individuality</a:t>
            </a:r>
            <a:r>
              <a:rPr lang="tr-TR" sz="900" dirty="0"/>
              <a:t>. Nature 585, 239–244 (2020).</a:t>
            </a:r>
          </a:p>
          <a:p>
            <a:r>
              <a:rPr lang="tr-TR" sz="900" dirty="0"/>
              <a:t>https://www.flickr.com/photos/29847562@N00/2339611360/in/photostream/</a:t>
            </a:r>
          </a:p>
        </p:txBody>
      </p:sp>
      <p:pic>
        <p:nvPicPr>
          <p:cNvPr id="11" name="Grafik 10" descr="Sınıf">
            <a:extLst>
              <a:ext uri="{FF2B5EF4-FFF2-40B4-BE49-F238E27FC236}">
                <a16:creationId xmlns:a16="http://schemas.microsoft.com/office/drawing/2014/main" id="{39C90325-1391-4A43-B014-12C6F839F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442" y="505267"/>
            <a:ext cx="914400" cy="91440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E97238D-72EF-4E4E-8AAE-6B4633ED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4</a:t>
            </a:fld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2097106-0FE7-483A-8720-8CED764B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3483" cy="4351338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dirty="0" err="1"/>
              <a:t>Easy</a:t>
            </a:r>
            <a:r>
              <a:rPr lang="tr-TR" dirty="0"/>
              <a:t> </a:t>
            </a:r>
            <a:r>
              <a:rPr lang="tr-TR" dirty="0" err="1"/>
              <a:t>experimental</a:t>
            </a:r>
            <a:r>
              <a:rPr lang="tr-TR" dirty="0"/>
              <a:t> </a:t>
            </a:r>
            <a:r>
              <a:rPr lang="tr-TR" dirty="0" err="1"/>
              <a:t>manipulation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Easy</a:t>
            </a:r>
            <a:r>
              <a:rPr lang="tr-TR" dirty="0"/>
              <a:t> </a:t>
            </a:r>
            <a:r>
              <a:rPr lang="tr-TR" dirty="0" err="1"/>
              <a:t>acquisition</a:t>
            </a:r>
            <a:r>
              <a:rPr lang="tr-TR" dirty="0"/>
              <a:t> of a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genetically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embryos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Novel</a:t>
            </a:r>
            <a:r>
              <a:rPr lang="tr-TR" dirty="0"/>
              <a:t> gene </a:t>
            </a:r>
            <a:r>
              <a:rPr lang="tr-TR" dirty="0" err="1"/>
              <a:t>expressions</a:t>
            </a:r>
            <a:r>
              <a:rPr lang="tr-TR" dirty="0"/>
              <a:t> </a:t>
            </a: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ideal </a:t>
            </a:r>
            <a:r>
              <a:rPr lang="tr-TR" dirty="0" err="1"/>
              <a:t>experimental</a:t>
            </a:r>
            <a:r>
              <a:rPr lang="tr-TR" dirty="0"/>
              <a:t> </a:t>
            </a:r>
            <a:r>
              <a:rPr lang="tr-TR" dirty="0" err="1"/>
              <a:t>subjects</a:t>
            </a:r>
            <a:endParaRPr lang="tr-TR" dirty="0">
              <a:highlight>
                <a:srgbClr val="FFFF00"/>
              </a:highlight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EE72E564-99BB-452F-8CD5-A82CF1F3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178" y="287779"/>
            <a:ext cx="6451600" cy="1349375"/>
          </a:xfrm>
        </p:spPr>
        <p:txBody>
          <a:bodyPr/>
          <a:lstStyle/>
          <a:p>
            <a:r>
              <a:rPr lang="tr-TR" b="1" dirty="0" err="1"/>
              <a:t>Carpenter</a:t>
            </a:r>
            <a:r>
              <a:rPr lang="tr-TR" b="1" dirty="0"/>
              <a:t> Ants</a:t>
            </a:r>
            <a:endParaRPr lang="en-US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A36AA59-A023-43B9-8B4A-4DF9589C18D6}"/>
              </a:ext>
            </a:extLst>
          </p:cNvPr>
          <p:cNvSpPr txBox="1"/>
          <p:nvPr/>
        </p:nvSpPr>
        <p:spPr>
          <a:xfrm>
            <a:off x="7645939" y="0"/>
            <a:ext cx="4549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The Potential Role of Alternative Transcript Isoforms in Developmental Gene Expressions in Ants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09C54ABB-122C-4F83-B0B1-AE6388E11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89" y="5558353"/>
            <a:ext cx="1561391" cy="88589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DCD22D3-7EE7-4C55-ADAD-DFC508465D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57" t="-1" r="2852" b="714"/>
          <a:stretch/>
        </p:blipFill>
        <p:spPr>
          <a:xfrm>
            <a:off x="7558268" y="1259662"/>
            <a:ext cx="3993266" cy="3763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33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etin kutusu 21">
            <a:extLst>
              <a:ext uri="{FF2B5EF4-FFF2-40B4-BE49-F238E27FC236}">
                <a16:creationId xmlns:a16="http://schemas.microsoft.com/office/drawing/2014/main" id="{F587D91E-F26F-469A-BA7A-6EC72C27389C}"/>
              </a:ext>
            </a:extLst>
          </p:cNvPr>
          <p:cNvSpPr txBox="1"/>
          <p:nvPr/>
        </p:nvSpPr>
        <p:spPr>
          <a:xfrm>
            <a:off x="81039" y="2895640"/>
            <a:ext cx="1208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err="1"/>
              <a:t>Zygotic</a:t>
            </a:r>
            <a:r>
              <a:rPr lang="tr-TR" b="1" dirty="0"/>
              <a:t> </a:t>
            </a:r>
            <a:r>
              <a:rPr lang="tr-TR" b="1" dirty="0" err="1"/>
              <a:t>Genes</a:t>
            </a:r>
            <a:endParaRPr lang="tr-TR" b="1" dirty="0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40DB016B-5B26-43E2-83B8-B1A634B82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0"/>
          <a:stretch/>
        </p:blipFill>
        <p:spPr>
          <a:xfrm>
            <a:off x="1199531" y="1894353"/>
            <a:ext cx="4308276" cy="4591404"/>
          </a:xfrm>
          <a:prstGeom prst="rect">
            <a:avLst/>
          </a:prstGeom>
        </p:spPr>
      </p:pic>
      <p:pic>
        <p:nvPicPr>
          <p:cNvPr id="21" name="Grafik 20" descr="Sınıf">
            <a:extLst>
              <a:ext uri="{FF2B5EF4-FFF2-40B4-BE49-F238E27FC236}">
                <a16:creationId xmlns:a16="http://schemas.microsoft.com/office/drawing/2014/main" id="{96656874-DC90-4947-BEDB-A6EC8E1AB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442" y="505267"/>
            <a:ext cx="914400" cy="9144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B07CB9E-7BFC-4A1D-B0C9-D977744E08EF}"/>
              </a:ext>
            </a:extLst>
          </p:cNvPr>
          <p:cNvSpPr txBox="1"/>
          <p:nvPr/>
        </p:nvSpPr>
        <p:spPr>
          <a:xfrm>
            <a:off x="0" y="6497638"/>
            <a:ext cx="810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Rafiqi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A.M.,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Rajakumar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&amp;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Abouheif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Origin and elaboration of a major evolutionary transition in individuality. Nature 585, 239–244 (2020).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Gilbert, Scott F. 2000. Developmental biology. Sunderland, Mass: Sinauer Associates.</a:t>
            </a:r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1CBA121-6357-457C-BCA5-88261932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5</a:t>
            </a:fld>
            <a:endParaRPr lang="tr-TR" dirty="0"/>
          </a:p>
        </p:txBody>
      </p:sp>
      <p:sp>
        <p:nvSpPr>
          <p:cNvPr id="23" name="Başlık 1">
            <a:extLst>
              <a:ext uri="{FF2B5EF4-FFF2-40B4-BE49-F238E27FC236}">
                <a16:creationId xmlns:a16="http://schemas.microsoft.com/office/drawing/2014/main" id="{7DC958F7-677F-4D53-AFD4-631C07BA9A75}"/>
              </a:ext>
            </a:extLst>
          </p:cNvPr>
          <p:cNvSpPr txBox="1">
            <a:spLocks/>
          </p:cNvSpPr>
          <p:nvPr/>
        </p:nvSpPr>
        <p:spPr>
          <a:xfrm>
            <a:off x="1860755" y="372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/>
              <a:t>Maternal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, </a:t>
            </a:r>
            <a:r>
              <a:rPr lang="tr-TR" dirty="0" err="1"/>
              <a:t>Hox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</a:p>
          <a:p>
            <a:r>
              <a:rPr lang="tr-TR" dirty="0"/>
              <a:t>Development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6782D4E7-0492-448C-97FD-9602C606F7AD}"/>
              </a:ext>
            </a:extLst>
          </p:cNvPr>
          <p:cNvSpPr/>
          <p:nvPr/>
        </p:nvSpPr>
        <p:spPr>
          <a:xfrm>
            <a:off x="4176365" y="5909855"/>
            <a:ext cx="858342" cy="473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A225DC4B-E083-4386-842D-9895B3F2B894}"/>
              </a:ext>
            </a:extLst>
          </p:cNvPr>
          <p:cNvCxnSpPr>
            <a:cxnSpLocks/>
          </p:cNvCxnSpPr>
          <p:nvPr/>
        </p:nvCxnSpPr>
        <p:spPr>
          <a:xfrm>
            <a:off x="623573" y="3607412"/>
            <a:ext cx="0" cy="26321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9B2E7DFC-62AA-4222-90BD-BD75BBEA6E1E}"/>
              </a:ext>
            </a:extLst>
          </p:cNvPr>
          <p:cNvSpPr txBox="1"/>
          <p:nvPr/>
        </p:nvSpPr>
        <p:spPr>
          <a:xfrm>
            <a:off x="16102" y="1823573"/>
            <a:ext cx="1466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err="1"/>
              <a:t>Maternal</a:t>
            </a:r>
            <a:r>
              <a:rPr lang="tr-TR" b="1" dirty="0"/>
              <a:t> </a:t>
            </a:r>
            <a:r>
              <a:rPr lang="tr-TR" b="1" dirty="0" err="1"/>
              <a:t>Effect</a:t>
            </a:r>
            <a:r>
              <a:rPr lang="tr-TR" b="1" dirty="0"/>
              <a:t> </a:t>
            </a:r>
            <a:r>
              <a:rPr lang="tr-TR" b="1" dirty="0" err="1"/>
              <a:t>Genes</a:t>
            </a:r>
            <a:endParaRPr lang="tr-TR" b="1" dirty="0"/>
          </a:p>
        </p:txBody>
      </p:sp>
      <p:sp>
        <p:nvSpPr>
          <p:cNvPr id="32" name="İçerik Yer Tutucusu 2">
            <a:extLst>
              <a:ext uri="{FF2B5EF4-FFF2-40B4-BE49-F238E27FC236}">
                <a16:creationId xmlns:a16="http://schemas.microsoft.com/office/drawing/2014/main" id="{C816A396-1EA9-45FE-9892-57B74CA2D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488" y="1594641"/>
            <a:ext cx="4091397" cy="5190827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Early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 is </a:t>
            </a:r>
            <a:r>
              <a:rPr lang="tr-TR" dirty="0" err="1"/>
              <a:t>controlled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maternally</a:t>
            </a:r>
            <a:r>
              <a:rPr lang="tr-TR" dirty="0"/>
              <a:t> </a:t>
            </a:r>
            <a:r>
              <a:rPr lang="tr-TR" dirty="0" err="1"/>
              <a:t>provided</a:t>
            </a:r>
            <a:r>
              <a:rPr lang="tr-TR" dirty="0"/>
              <a:t> </a:t>
            </a:r>
            <a:r>
              <a:rPr lang="tr-TR" dirty="0" err="1"/>
              <a:t>proteins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mRNAs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Hox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en-US" dirty="0"/>
              <a:t>expressed</a:t>
            </a:r>
            <a:r>
              <a:rPr lang="tr-TR" dirty="0"/>
              <a:t> in </a:t>
            </a:r>
            <a:r>
              <a:rPr lang="tr-TR" dirty="0" err="1"/>
              <a:t>late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highly</a:t>
            </a:r>
            <a:r>
              <a:rPr lang="tr-TR" dirty="0"/>
              <a:t> </a:t>
            </a:r>
            <a:r>
              <a:rPr lang="tr-TR" dirty="0" err="1"/>
              <a:t>conserved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canonical</a:t>
            </a:r>
            <a:r>
              <a:rPr lang="tr-TR" dirty="0"/>
              <a:t> role of </a:t>
            </a:r>
            <a:r>
              <a:rPr lang="tr-TR" dirty="0" err="1"/>
              <a:t>Hox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specify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bodyplan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b="1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0F6EFC6-4C17-4820-B0D4-3219E309E81F}"/>
              </a:ext>
            </a:extLst>
          </p:cNvPr>
          <p:cNvSpPr txBox="1"/>
          <p:nvPr/>
        </p:nvSpPr>
        <p:spPr>
          <a:xfrm>
            <a:off x="7645939" y="0"/>
            <a:ext cx="4549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The Potential Role of Alternative Transcript Isoforms in Developmental Gene Expressions in Ants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9D38138-3317-4CC4-8C34-81B9D9327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193" y="1845781"/>
            <a:ext cx="1634294" cy="1583219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2F2054FF-65C2-497A-A98B-63DCBBA31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004" y="3398444"/>
            <a:ext cx="1634294" cy="1583219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57A18589-0887-455C-8FA2-A6BA3D0BF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421" y="5941556"/>
            <a:ext cx="1438987" cy="412820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id="{30B72704-462F-4EC9-9062-74A4FD4B6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494" y="5941556"/>
            <a:ext cx="1438987" cy="412820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89802EC5-378A-4F3D-A247-8890A4277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89" y="5558353"/>
            <a:ext cx="1561391" cy="8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23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etin kutusu 21">
            <a:extLst>
              <a:ext uri="{FF2B5EF4-FFF2-40B4-BE49-F238E27FC236}">
                <a16:creationId xmlns:a16="http://schemas.microsoft.com/office/drawing/2014/main" id="{F587D91E-F26F-469A-BA7A-6EC72C27389C}"/>
              </a:ext>
            </a:extLst>
          </p:cNvPr>
          <p:cNvSpPr txBox="1"/>
          <p:nvPr/>
        </p:nvSpPr>
        <p:spPr>
          <a:xfrm>
            <a:off x="81039" y="2895640"/>
            <a:ext cx="1208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err="1"/>
              <a:t>Zygotic</a:t>
            </a:r>
            <a:r>
              <a:rPr lang="tr-TR" b="1" dirty="0"/>
              <a:t> </a:t>
            </a:r>
            <a:r>
              <a:rPr lang="tr-TR" b="1" dirty="0" err="1"/>
              <a:t>Genes</a:t>
            </a:r>
            <a:endParaRPr lang="tr-TR" b="1" dirty="0"/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40DB016B-5B26-43E2-83B8-B1A634B82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0"/>
          <a:stretch/>
        </p:blipFill>
        <p:spPr>
          <a:xfrm>
            <a:off x="1199531" y="1894353"/>
            <a:ext cx="4308276" cy="4591404"/>
          </a:xfrm>
          <a:prstGeom prst="rect">
            <a:avLst/>
          </a:prstGeom>
        </p:spPr>
      </p:pic>
      <p:pic>
        <p:nvPicPr>
          <p:cNvPr id="21" name="Grafik 20" descr="Sınıf">
            <a:extLst>
              <a:ext uri="{FF2B5EF4-FFF2-40B4-BE49-F238E27FC236}">
                <a16:creationId xmlns:a16="http://schemas.microsoft.com/office/drawing/2014/main" id="{96656874-DC90-4947-BEDB-A6EC8E1AB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442" y="505267"/>
            <a:ext cx="914400" cy="91440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1CBA121-6357-457C-BCA5-88261932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6</a:t>
            </a:fld>
            <a:endParaRPr lang="tr-TR" dirty="0"/>
          </a:p>
        </p:txBody>
      </p:sp>
      <p:sp>
        <p:nvSpPr>
          <p:cNvPr id="23" name="Başlık 1">
            <a:extLst>
              <a:ext uri="{FF2B5EF4-FFF2-40B4-BE49-F238E27FC236}">
                <a16:creationId xmlns:a16="http://schemas.microsoft.com/office/drawing/2014/main" id="{7DC958F7-677F-4D53-AFD4-631C07BA9A75}"/>
              </a:ext>
            </a:extLst>
          </p:cNvPr>
          <p:cNvSpPr txBox="1">
            <a:spLocks/>
          </p:cNvSpPr>
          <p:nvPr/>
        </p:nvSpPr>
        <p:spPr>
          <a:xfrm>
            <a:off x="1860755" y="372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Hox</a:t>
            </a:r>
            <a:r>
              <a:rPr lang="tr-TR" dirty="0"/>
              <a:t> </a:t>
            </a:r>
            <a:r>
              <a:rPr lang="tr-TR" dirty="0" err="1"/>
              <a:t>Genes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recently</a:t>
            </a:r>
            <a:r>
              <a:rPr lang="tr-TR" dirty="0"/>
              <a:t> </a:t>
            </a:r>
            <a:r>
              <a:rPr lang="tr-TR" dirty="0" err="1"/>
              <a:t>evolved</a:t>
            </a:r>
            <a:r>
              <a:rPr lang="tr-TR" dirty="0"/>
              <a:t> </a:t>
            </a:r>
            <a:r>
              <a:rPr lang="tr-TR" dirty="0" err="1"/>
              <a:t>non-Canonical</a:t>
            </a:r>
            <a:r>
              <a:rPr lang="tr-TR" dirty="0"/>
              <a:t> </a:t>
            </a:r>
            <a:r>
              <a:rPr lang="tr-TR" dirty="0" err="1"/>
              <a:t>Expression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Novel</a:t>
            </a:r>
            <a:r>
              <a:rPr lang="tr-TR" dirty="0"/>
              <a:t> </a:t>
            </a:r>
            <a:r>
              <a:rPr lang="tr-TR" dirty="0" err="1"/>
              <a:t>Function</a:t>
            </a:r>
            <a:r>
              <a:rPr lang="tr-TR" dirty="0"/>
              <a:t> in a </a:t>
            </a:r>
            <a:r>
              <a:rPr lang="tr-TR" dirty="0" err="1"/>
              <a:t>group</a:t>
            </a:r>
            <a:r>
              <a:rPr lang="tr-TR" dirty="0"/>
              <a:t> of Ants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68DC3147-58A2-49B6-9489-51EA97B874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22" t="54349" r="836" b="1889"/>
          <a:stretch/>
        </p:blipFill>
        <p:spPr>
          <a:xfrm>
            <a:off x="7315654" y="4208376"/>
            <a:ext cx="3208091" cy="1949451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28C77172-FFD9-4008-82C5-B34460865578}"/>
              </a:ext>
            </a:extLst>
          </p:cNvPr>
          <p:cNvSpPr txBox="1"/>
          <p:nvPr/>
        </p:nvSpPr>
        <p:spPr>
          <a:xfrm>
            <a:off x="10523745" y="4319031"/>
            <a:ext cx="1681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Stage-12 </a:t>
            </a:r>
            <a:r>
              <a:rPr lang="tr-TR" sz="1600" dirty="0" err="1"/>
              <a:t>Embryo</a:t>
            </a:r>
            <a:endParaRPr lang="tr-TR" sz="1600" dirty="0"/>
          </a:p>
          <a:p>
            <a:r>
              <a:rPr lang="tr-TR" sz="1600" dirty="0" err="1"/>
              <a:t>Ultrabithorax</a:t>
            </a:r>
            <a:r>
              <a:rPr lang="tr-TR" sz="1600" dirty="0"/>
              <a:t> (</a:t>
            </a:r>
            <a:r>
              <a:rPr lang="tr-TR" sz="1600" dirty="0" err="1"/>
              <a:t>Ubx</a:t>
            </a:r>
            <a:r>
              <a:rPr lang="tr-TR" sz="1600" dirty="0"/>
              <a:t>) &amp; </a:t>
            </a:r>
            <a:r>
              <a:rPr lang="tr-TR" sz="1600" dirty="0" err="1"/>
              <a:t>abdominal</a:t>
            </a:r>
            <a:r>
              <a:rPr lang="tr-TR" sz="1600" dirty="0"/>
              <a:t>-A (</a:t>
            </a:r>
            <a:r>
              <a:rPr lang="tr-TR" sz="1600" dirty="0" err="1"/>
              <a:t>abd</a:t>
            </a:r>
            <a:r>
              <a:rPr lang="tr-TR" sz="1600" dirty="0"/>
              <a:t>-A) </a:t>
            </a:r>
          </a:p>
          <a:p>
            <a:r>
              <a:rPr lang="tr-TR" sz="1600" b="1" dirty="0" err="1"/>
              <a:t>Conserved</a:t>
            </a:r>
            <a:r>
              <a:rPr lang="tr-TR" sz="1600" b="1" dirty="0"/>
              <a:t> </a:t>
            </a:r>
            <a:r>
              <a:rPr lang="tr-TR" sz="1600" b="1" dirty="0" err="1"/>
              <a:t>Expression</a:t>
            </a:r>
            <a:endParaRPr lang="en-GB" sz="1600" b="1" dirty="0"/>
          </a:p>
        </p:txBody>
      </p:sp>
      <p:sp>
        <p:nvSpPr>
          <p:cNvPr id="30" name="Ok: Sol Sağ 29">
            <a:extLst>
              <a:ext uri="{FF2B5EF4-FFF2-40B4-BE49-F238E27FC236}">
                <a16:creationId xmlns:a16="http://schemas.microsoft.com/office/drawing/2014/main" id="{CE6C3757-DB0A-4034-A663-3C53F70E8BA9}"/>
              </a:ext>
            </a:extLst>
          </p:cNvPr>
          <p:cNvSpPr/>
          <p:nvPr/>
        </p:nvSpPr>
        <p:spPr>
          <a:xfrm>
            <a:off x="5625641" y="2058350"/>
            <a:ext cx="1479651" cy="549688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1" name="Ok: Sol Sağ 30">
            <a:extLst>
              <a:ext uri="{FF2B5EF4-FFF2-40B4-BE49-F238E27FC236}">
                <a16:creationId xmlns:a16="http://schemas.microsoft.com/office/drawing/2014/main" id="{0B495D4C-BDD7-4018-89DB-FB192A9BE4D5}"/>
              </a:ext>
            </a:extLst>
          </p:cNvPr>
          <p:cNvSpPr/>
          <p:nvPr/>
        </p:nvSpPr>
        <p:spPr>
          <a:xfrm>
            <a:off x="5625641" y="5281620"/>
            <a:ext cx="1479651" cy="549688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3FFED7E-9C35-40DF-9EEE-79421D7A9260}"/>
              </a:ext>
            </a:extLst>
          </p:cNvPr>
          <p:cNvSpPr txBox="1"/>
          <p:nvPr/>
        </p:nvSpPr>
        <p:spPr>
          <a:xfrm>
            <a:off x="10533530" y="1870696"/>
            <a:ext cx="1671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Stage-1 </a:t>
            </a:r>
            <a:r>
              <a:rPr lang="tr-TR" sz="1600" dirty="0" err="1"/>
              <a:t>Embryo</a:t>
            </a:r>
            <a:endParaRPr lang="tr-TR" sz="1600" dirty="0"/>
          </a:p>
          <a:p>
            <a:r>
              <a:rPr lang="tr-TR" sz="1600" dirty="0" err="1"/>
              <a:t>Ultrabithorax</a:t>
            </a:r>
            <a:r>
              <a:rPr lang="tr-TR" sz="1600" dirty="0"/>
              <a:t> (</a:t>
            </a:r>
            <a:r>
              <a:rPr lang="tr-TR" sz="1600" dirty="0" err="1"/>
              <a:t>Ubx</a:t>
            </a:r>
            <a:r>
              <a:rPr lang="tr-TR" sz="1600" dirty="0"/>
              <a:t>) &amp; </a:t>
            </a:r>
            <a:r>
              <a:rPr lang="tr-TR" sz="1600" dirty="0" err="1"/>
              <a:t>abdominal</a:t>
            </a:r>
            <a:r>
              <a:rPr lang="tr-TR" sz="1600" dirty="0"/>
              <a:t>-A  (</a:t>
            </a:r>
            <a:r>
              <a:rPr lang="tr-TR" sz="1600" dirty="0" err="1"/>
              <a:t>abd</a:t>
            </a:r>
            <a:r>
              <a:rPr lang="tr-TR" sz="1600" dirty="0"/>
              <a:t>-A)</a:t>
            </a:r>
          </a:p>
          <a:p>
            <a:r>
              <a:rPr lang="tr-TR" sz="1600" b="1" dirty="0" err="1"/>
              <a:t>Novel</a:t>
            </a:r>
            <a:r>
              <a:rPr lang="tr-TR" sz="1600" b="1" dirty="0"/>
              <a:t> </a:t>
            </a:r>
            <a:r>
              <a:rPr lang="tr-TR" sz="1600" b="1" dirty="0" err="1"/>
              <a:t>Expression</a:t>
            </a:r>
            <a:endParaRPr lang="en-GB" sz="1600" b="1" dirty="0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B48A52D0-8FE7-4C8D-A381-588D202B39BA}"/>
              </a:ext>
            </a:extLst>
          </p:cNvPr>
          <p:cNvSpPr/>
          <p:nvPr/>
        </p:nvSpPr>
        <p:spPr>
          <a:xfrm>
            <a:off x="225350" y="2926515"/>
            <a:ext cx="945817" cy="58457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A225DC4B-E083-4386-842D-9895B3F2B894}"/>
              </a:ext>
            </a:extLst>
          </p:cNvPr>
          <p:cNvCxnSpPr>
            <a:cxnSpLocks/>
          </p:cNvCxnSpPr>
          <p:nvPr/>
        </p:nvCxnSpPr>
        <p:spPr>
          <a:xfrm>
            <a:off x="623573" y="3607412"/>
            <a:ext cx="0" cy="26321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9B2E7DFC-62AA-4222-90BD-BD75BBEA6E1E}"/>
              </a:ext>
            </a:extLst>
          </p:cNvPr>
          <p:cNvSpPr txBox="1"/>
          <p:nvPr/>
        </p:nvSpPr>
        <p:spPr>
          <a:xfrm>
            <a:off x="16102" y="1823573"/>
            <a:ext cx="1466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err="1"/>
              <a:t>Maternal</a:t>
            </a:r>
            <a:r>
              <a:rPr lang="tr-TR" b="1" dirty="0"/>
              <a:t> </a:t>
            </a:r>
            <a:r>
              <a:rPr lang="tr-TR" b="1" dirty="0" err="1"/>
              <a:t>Effect</a:t>
            </a:r>
            <a:r>
              <a:rPr lang="tr-TR" b="1" dirty="0"/>
              <a:t> </a:t>
            </a:r>
            <a:r>
              <a:rPr lang="tr-TR" b="1" dirty="0" err="1"/>
              <a:t>Genes</a:t>
            </a:r>
            <a:endParaRPr lang="tr-TR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5C7FC02-B6A2-4E74-A47D-F3533326C363}"/>
              </a:ext>
            </a:extLst>
          </p:cNvPr>
          <p:cNvSpPr txBox="1"/>
          <p:nvPr/>
        </p:nvSpPr>
        <p:spPr>
          <a:xfrm>
            <a:off x="7645939" y="0"/>
            <a:ext cx="4549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The Potential Role of Alternative Transcript Isoforms in Developmental Gene Expressions in Ants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Grafik 33" descr="Sorular">
            <a:extLst>
              <a:ext uri="{FF2B5EF4-FFF2-40B4-BE49-F238E27FC236}">
                <a16:creationId xmlns:a16="http://schemas.microsoft.com/office/drawing/2014/main" id="{336B4F2B-2BE4-4508-9652-136B33CCB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13351"/>
            <a:ext cx="914400" cy="914400"/>
          </a:xfrm>
          <a:prstGeom prst="rect">
            <a:avLst/>
          </a:prstGeom>
        </p:spPr>
      </p:pic>
      <p:graphicFrame>
        <p:nvGraphicFramePr>
          <p:cNvPr id="35" name="Nesne 34">
            <a:extLst>
              <a:ext uri="{FF2B5EF4-FFF2-40B4-BE49-F238E27FC236}">
                <a16:creationId xmlns:a16="http://schemas.microsoft.com/office/drawing/2014/main" id="{CBC1A18D-D45B-407F-8F4F-8F693DE25B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62780"/>
              </p:ext>
            </p:extLst>
          </p:nvPr>
        </p:nvGraphicFramePr>
        <p:xfrm>
          <a:off x="7315654" y="1631028"/>
          <a:ext cx="3208091" cy="195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793600" imgH="1701360" progId="">
                  <p:embed/>
                </p:oleObj>
              </mc:Choice>
              <mc:Fallback>
                <p:oleObj r:id="rId9" imgW="2793600" imgH="1701360" progId="">
                  <p:embed/>
                  <p:pic>
                    <p:nvPicPr>
                      <p:cNvPr id="3" name="Nesne 2">
                        <a:extLst>
                          <a:ext uri="{FF2B5EF4-FFF2-40B4-BE49-F238E27FC236}">
                            <a16:creationId xmlns:a16="http://schemas.microsoft.com/office/drawing/2014/main" id="{EA428180-5C68-4A1F-B18B-F61D51017A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15654" y="1631028"/>
                        <a:ext cx="3208091" cy="1954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Dikdörtgen 36">
            <a:extLst>
              <a:ext uri="{FF2B5EF4-FFF2-40B4-BE49-F238E27FC236}">
                <a16:creationId xmlns:a16="http://schemas.microsoft.com/office/drawing/2014/main" id="{75573EE4-BF65-46A9-A773-3061CDDFD923}"/>
              </a:ext>
            </a:extLst>
          </p:cNvPr>
          <p:cNvSpPr/>
          <p:nvPr/>
        </p:nvSpPr>
        <p:spPr>
          <a:xfrm>
            <a:off x="4176365" y="5909855"/>
            <a:ext cx="858342" cy="473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229BD45-1763-4C37-A99F-AABDAD9321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2726" y="5999356"/>
            <a:ext cx="396177" cy="158471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9BE74F69-556F-4300-944C-8D5792E7EE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3435" y="3429000"/>
            <a:ext cx="376818" cy="150727"/>
          </a:xfrm>
          <a:prstGeom prst="rect">
            <a:avLst/>
          </a:prstGeom>
        </p:spPr>
      </p:pic>
      <p:sp>
        <p:nvSpPr>
          <p:cNvPr id="39" name="Ok: Sol Sağ 38">
            <a:extLst>
              <a:ext uri="{FF2B5EF4-FFF2-40B4-BE49-F238E27FC236}">
                <a16:creationId xmlns:a16="http://schemas.microsoft.com/office/drawing/2014/main" id="{F0AB9D9A-FFC3-4FD0-B082-AD06D4B11D24}"/>
              </a:ext>
            </a:extLst>
          </p:cNvPr>
          <p:cNvSpPr/>
          <p:nvPr/>
        </p:nvSpPr>
        <p:spPr>
          <a:xfrm>
            <a:off x="5625638" y="2054639"/>
            <a:ext cx="1479651" cy="549688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/>
              <a:t>Novel</a:t>
            </a:r>
            <a:endParaRPr lang="en-US" sz="1400" dirty="0"/>
          </a:p>
        </p:txBody>
      </p:sp>
      <p:sp>
        <p:nvSpPr>
          <p:cNvPr id="40" name="Ok: Sol Sağ 39">
            <a:extLst>
              <a:ext uri="{FF2B5EF4-FFF2-40B4-BE49-F238E27FC236}">
                <a16:creationId xmlns:a16="http://schemas.microsoft.com/office/drawing/2014/main" id="{DF26411B-D34E-48F7-8D88-86B75FA90ADD}"/>
              </a:ext>
            </a:extLst>
          </p:cNvPr>
          <p:cNvSpPr/>
          <p:nvPr/>
        </p:nvSpPr>
        <p:spPr>
          <a:xfrm>
            <a:off x="5625638" y="5281620"/>
            <a:ext cx="1479651" cy="549688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/>
              <a:t>Conserved</a:t>
            </a:r>
            <a:endParaRPr lang="en-US" sz="1400" dirty="0"/>
          </a:p>
        </p:txBody>
      </p:sp>
      <p:pic>
        <p:nvPicPr>
          <p:cNvPr id="42" name="Resim 41">
            <a:extLst>
              <a:ext uri="{FF2B5EF4-FFF2-40B4-BE49-F238E27FC236}">
                <a16:creationId xmlns:a16="http://schemas.microsoft.com/office/drawing/2014/main" id="{F17555BA-512E-493D-95E8-1DB1CDCD19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3193" y="1845781"/>
            <a:ext cx="1634294" cy="1583219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08D5324A-CF62-4070-B027-C51508F606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9746" y="3364953"/>
            <a:ext cx="1634294" cy="1583219"/>
          </a:xfrm>
          <a:prstGeom prst="rect">
            <a:avLst/>
          </a:prstGeom>
        </p:spPr>
      </p:pic>
      <p:sp>
        <p:nvSpPr>
          <p:cNvPr id="36" name="Dikdörtgen 35">
            <a:extLst>
              <a:ext uri="{FF2B5EF4-FFF2-40B4-BE49-F238E27FC236}">
                <a16:creationId xmlns:a16="http://schemas.microsoft.com/office/drawing/2014/main" id="{4A009100-F23B-4FB5-B7F0-DAB8DF74B87E}"/>
              </a:ext>
            </a:extLst>
          </p:cNvPr>
          <p:cNvSpPr/>
          <p:nvPr/>
        </p:nvSpPr>
        <p:spPr>
          <a:xfrm>
            <a:off x="73924" y="1853036"/>
            <a:ext cx="1369268" cy="64633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E6F121BE-CA03-4E60-9825-70B3BC86060C}"/>
              </a:ext>
            </a:extLst>
          </p:cNvPr>
          <p:cNvSpPr txBox="1"/>
          <p:nvPr/>
        </p:nvSpPr>
        <p:spPr>
          <a:xfrm>
            <a:off x="0" y="6497638"/>
            <a:ext cx="810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Rafiqi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A.M.,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Rajakumar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&amp;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Abouheif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Origin and elaboration of a major evolutionary transition in individuality. Nature 585, 239–244 (2020).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Gilbert, Scott F. 2000. Developmental biology. Sunderland, Mass: Sinauer Associates.</a:t>
            </a:r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FE3C1B2B-7DD1-41FD-86FE-58C1BF8863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1421" y="5941556"/>
            <a:ext cx="1438987" cy="412820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73F7CD92-CCA3-469D-AB36-77415F1F41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3726" y="5999356"/>
            <a:ext cx="396177" cy="158471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B44F7617-6DBC-4CFD-A2E8-655A6CB4E7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1026" y="3421256"/>
            <a:ext cx="396177" cy="158471"/>
          </a:xfrm>
          <a:prstGeom prst="rect">
            <a:avLst/>
          </a:prstGeom>
        </p:spPr>
      </p:pic>
      <p:sp>
        <p:nvSpPr>
          <p:cNvPr id="46" name="Dikdörtgen 45">
            <a:extLst>
              <a:ext uri="{FF2B5EF4-FFF2-40B4-BE49-F238E27FC236}">
                <a16:creationId xmlns:a16="http://schemas.microsoft.com/office/drawing/2014/main" id="{E9C37D19-A672-485F-8586-152A9267C124}"/>
              </a:ext>
            </a:extLst>
          </p:cNvPr>
          <p:cNvSpPr/>
          <p:nvPr/>
        </p:nvSpPr>
        <p:spPr>
          <a:xfrm>
            <a:off x="4176365" y="5909855"/>
            <a:ext cx="858342" cy="47364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 animBg="1"/>
      <p:bldP spid="31" grpId="0" animBg="1"/>
      <p:bldP spid="17" grpId="0"/>
      <p:bldP spid="19" grpId="0" animBg="1"/>
      <p:bldP spid="39" grpId="0" animBg="1"/>
      <p:bldP spid="40" grpId="0" animBg="1"/>
      <p:bldP spid="36" grpId="0" animBg="1"/>
      <p:bldP spid="27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etin kutusu 21">
            <a:extLst>
              <a:ext uri="{FF2B5EF4-FFF2-40B4-BE49-F238E27FC236}">
                <a16:creationId xmlns:a16="http://schemas.microsoft.com/office/drawing/2014/main" id="{F587D91E-F26F-469A-BA7A-6EC72C27389C}"/>
              </a:ext>
            </a:extLst>
          </p:cNvPr>
          <p:cNvSpPr txBox="1"/>
          <p:nvPr/>
        </p:nvSpPr>
        <p:spPr>
          <a:xfrm>
            <a:off x="81039" y="2895640"/>
            <a:ext cx="1208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err="1"/>
              <a:t>Zygotic</a:t>
            </a:r>
            <a:r>
              <a:rPr lang="tr-TR" b="1" dirty="0"/>
              <a:t> </a:t>
            </a:r>
            <a:r>
              <a:rPr lang="tr-TR" b="1" dirty="0" err="1"/>
              <a:t>Genes</a:t>
            </a:r>
            <a:endParaRPr lang="tr-TR" b="1" dirty="0"/>
          </a:p>
        </p:txBody>
      </p:sp>
      <p:pic>
        <p:nvPicPr>
          <p:cNvPr id="34" name="Grafik 33" descr="Sorular">
            <a:extLst>
              <a:ext uri="{FF2B5EF4-FFF2-40B4-BE49-F238E27FC236}">
                <a16:creationId xmlns:a16="http://schemas.microsoft.com/office/drawing/2014/main" id="{E26B93CA-8D93-4B7E-A3CE-2488BBE8E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442" y="502095"/>
            <a:ext cx="914400" cy="914400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40DB016B-5B26-43E2-83B8-B1A634B82B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10"/>
          <a:stretch/>
        </p:blipFill>
        <p:spPr>
          <a:xfrm>
            <a:off x="1199531" y="1894353"/>
            <a:ext cx="4308276" cy="4591404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1CBA121-6357-457C-BCA5-88261932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7</a:t>
            </a:fld>
            <a:endParaRPr lang="tr-TR" dirty="0"/>
          </a:p>
        </p:txBody>
      </p:sp>
      <p:sp>
        <p:nvSpPr>
          <p:cNvPr id="23" name="Başlık 1">
            <a:extLst>
              <a:ext uri="{FF2B5EF4-FFF2-40B4-BE49-F238E27FC236}">
                <a16:creationId xmlns:a16="http://schemas.microsoft.com/office/drawing/2014/main" id="{7DC958F7-677F-4D53-AFD4-631C07BA9A75}"/>
              </a:ext>
            </a:extLst>
          </p:cNvPr>
          <p:cNvSpPr txBox="1">
            <a:spLocks/>
          </p:cNvSpPr>
          <p:nvPr/>
        </p:nvSpPr>
        <p:spPr>
          <a:xfrm>
            <a:off x="1860755" y="3722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Hypothesis: The transcripts of </a:t>
            </a:r>
            <a:r>
              <a:rPr lang="en-US" dirty="0" err="1"/>
              <a:t>Ubx</a:t>
            </a:r>
            <a:r>
              <a:rPr lang="en-US" dirty="0"/>
              <a:t> and </a:t>
            </a:r>
            <a:r>
              <a:rPr lang="en-US" dirty="0" err="1"/>
              <a:t>abdA</a:t>
            </a:r>
            <a:r>
              <a:rPr lang="en-US" dirty="0"/>
              <a:t> genes in different stages differ from each other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0" name="Ok: Sol Sağ 29">
            <a:extLst>
              <a:ext uri="{FF2B5EF4-FFF2-40B4-BE49-F238E27FC236}">
                <a16:creationId xmlns:a16="http://schemas.microsoft.com/office/drawing/2014/main" id="{CE6C3757-DB0A-4034-A663-3C53F70E8BA9}"/>
              </a:ext>
            </a:extLst>
          </p:cNvPr>
          <p:cNvSpPr/>
          <p:nvPr/>
        </p:nvSpPr>
        <p:spPr>
          <a:xfrm>
            <a:off x="5625641" y="2058350"/>
            <a:ext cx="1479651" cy="549688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/>
              <a:t>Novel</a:t>
            </a:r>
            <a:endParaRPr lang="en-US" sz="1400" dirty="0"/>
          </a:p>
        </p:txBody>
      </p:sp>
      <p:sp>
        <p:nvSpPr>
          <p:cNvPr id="31" name="Ok: Sol Sağ 30">
            <a:extLst>
              <a:ext uri="{FF2B5EF4-FFF2-40B4-BE49-F238E27FC236}">
                <a16:creationId xmlns:a16="http://schemas.microsoft.com/office/drawing/2014/main" id="{0B495D4C-BDD7-4018-89DB-FB192A9BE4D5}"/>
              </a:ext>
            </a:extLst>
          </p:cNvPr>
          <p:cNvSpPr/>
          <p:nvPr/>
        </p:nvSpPr>
        <p:spPr>
          <a:xfrm>
            <a:off x="5625641" y="5281620"/>
            <a:ext cx="1479651" cy="549688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/>
              <a:t>Conserved</a:t>
            </a:r>
            <a:endParaRPr lang="en-US" sz="1400" dirty="0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B48A52D0-8FE7-4C8D-A381-588D202B39BA}"/>
              </a:ext>
            </a:extLst>
          </p:cNvPr>
          <p:cNvSpPr/>
          <p:nvPr/>
        </p:nvSpPr>
        <p:spPr>
          <a:xfrm>
            <a:off x="225350" y="2926515"/>
            <a:ext cx="945817" cy="58457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A225DC4B-E083-4386-842D-9895B3F2B894}"/>
              </a:ext>
            </a:extLst>
          </p:cNvPr>
          <p:cNvCxnSpPr>
            <a:cxnSpLocks/>
          </p:cNvCxnSpPr>
          <p:nvPr/>
        </p:nvCxnSpPr>
        <p:spPr>
          <a:xfrm>
            <a:off x="623573" y="3607412"/>
            <a:ext cx="0" cy="26321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9B2E7DFC-62AA-4222-90BD-BD75BBEA6E1E}"/>
              </a:ext>
            </a:extLst>
          </p:cNvPr>
          <p:cNvSpPr txBox="1"/>
          <p:nvPr/>
        </p:nvSpPr>
        <p:spPr>
          <a:xfrm>
            <a:off x="16102" y="1823573"/>
            <a:ext cx="1466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err="1"/>
              <a:t>Maternal</a:t>
            </a:r>
            <a:r>
              <a:rPr lang="tr-TR" b="1" dirty="0"/>
              <a:t> </a:t>
            </a:r>
            <a:r>
              <a:rPr lang="tr-TR" b="1" dirty="0" err="1"/>
              <a:t>Effect</a:t>
            </a:r>
            <a:r>
              <a:rPr lang="tr-TR" b="1" dirty="0"/>
              <a:t> </a:t>
            </a:r>
            <a:r>
              <a:rPr lang="tr-TR" b="1" dirty="0" err="1"/>
              <a:t>Genes</a:t>
            </a:r>
            <a:endParaRPr lang="tr-TR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DDED0797-A99D-432E-9BB9-CB932BDCBD3F}"/>
              </a:ext>
            </a:extLst>
          </p:cNvPr>
          <p:cNvSpPr txBox="1"/>
          <p:nvPr/>
        </p:nvSpPr>
        <p:spPr>
          <a:xfrm>
            <a:off x="7645939" y="0"/>
            <a:ext cx="4549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The Potential Role of Alternative Transcript Isoforms in Developmental Gene Expressions in Ants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Resim 36">
            <a:extLst>
              <a:ext uri="{FF2B5EF4-FFF2-40B4-BE49-F238E27FC236}">
                <a16:creationId xmlns:a16="http://schemas.microsoft.com/office/drawing/2014/main" id="{D763341C-EDF5-4180-B47D-316D46FE88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5" t="54482" r="65282" b="1754"/>
          <a:stretch/>
        </p:blipFill>
        <p:spPr>
          <a:xfrm>
            <a:off x="7315654" y="1657961"/>
            <a:ext cx="3208091" cy="1949451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58DD10E9-FF89-4742-8D65-D5EAA8E63E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22" t="54349" r="836" b="1889"/>
          <a:stretch/>
        </p:blipFill>
        <p:spPr>
          <a:xfrm>
            <a:off x="7315654" y="4208376"/>
            <a:ext cx="3208091" cy="1949451"/>
          </a:xfrm>
          <a:prstGeom prst="rect">
            <a:avLst/>
          </a:prstGeom>
        </p:spPr>
      </p:pic>
      <p:sp>
        <p:nvSpPr>
          <p:cNvPr id="39" name="Metin kutusu 38">
            <a:extLst>
              <a:ext uri="{FF2B5EF4-FFF2-40B4-BE49-F238E27FC236}">
                <a16:creationId xmlns:a16="http://schemas.microsoft.com/office/drawing/2014/main" id="{265CD31E-12AB-41AB-B615-998AD974A79F}"/>
              </a:ext>
            </a:extLst>
          </p:cNvPr>
          <p:cNvSpPr txBox="1"/>
          <p:nvPr/>
        </p:nvSpPr>
        <p:spPr>
          <a:xfrm>
            <a:off x="10658201" y="4521381"/>
            <a:ext cx="1364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Stage-12 </a:t>
            </a:r>
            <a:r>
              <a:rPr lang="tr-TR" sz="1600" dirty="0" err="1"/>
              <a:t>Embryo</a:t>
            </a:r>
            <a:endParaRPr lang="tr-TR" sz="1600" dirty="0"/>
          </a:p>
          <a:p>
            <a:r>
              <a:rPr lang="tr-TR" sz="1600" dirty="0" err="1"/>
              <a:t>Ubx</a:t>
            </a:r>
            <a:r>
              <a:rPr lang="tr-TR" sz="1600" dirty="0"/>
              <a:t> &amp; </a:t>
            </a:r>
            <a:r>
              <a:rPr lang="tr-TR" sz="1600" dirty="0" err="1"/>
              <a:t>abdA</a:t>
            </a:r>
            <a:r>
              <a:rPr lang="tr-TR" sz="1600" dirty="0"/>
              <a:t> </a:t>
            </a:r>
          </a:p>
          <a:p>
            <a:r>
              <a:rPr lang="tr-TR" sz="1600" b="1" dirty="0" err="1"/>
              <a:t>Conserved</a:t>
            </a:r>
            <a:r>
              <a:rPr lang="tr-TR" sz="1600" b="1" dirty="0"/>
              <a:t> </a:t>
            </a:r>
            <a:r>
              <a:rPr lang="tr-TR" sz="1600" b="1" dirty="0" err="1"/>
              <a:t>Expression</a:t>
            </a:r>
            <a:endParaRPr lang="en-GB" sz="1600" b="1" dirty="0"/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D6A83264-1819-443D-BF8C-AA01D4DB567D}"/>
              </a:ext>
            </a:extLst>
          </p:cNvPr>
          <p:cNvSpPr txBox="1"/>
          <p:nvPr/>
        </p:nvSpPr>
        <p:spPr>
          <a:xfrm>
            <a:off x="10658202" y="2023250"/>
            <a:ext cx="1364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Stage-1 </a:t>
            </a:r>
            <a:r>
              <a:rPr lang="tr-TR" sz="1600" dirty="0" err="1"/>
              <a:t>Embryo</a:t>
            </a:r>
            <a:endParaRPr lang="tr-TR" sz="1600" dirty="0"/>
          </a:p>
          <a:p>
            <a:r>
              <a:rPr lang="tr-TR" sz="1600" dirty="0" err="1"/>
              <a:t>Ubx</a:t>
            </a:r>
            <a:r>
              <a:rPr lang="tr-TR" sz="1600" dirty="0"/>
              <a:t> &amp; </a:t>
            </a:r>
            <a:r>
              <a:rPr lang="tr-TR" sz="1600" dirty="0" err="1"/>
              <a:t>abdA</a:t>
            </a:r>
            <a:r>
              <a:rPr lang="tr-TR" sz="1600" dirty="0"/>
              <a:t> </a:t>
            </a:r>
          </a:p>
          <a:p>
            <a:r>
              <a:rPr lang="tr-TR" sz="1600" b="1" dirty="0" err="1"/>
              <a:t>Novel</a:t>
            </a:r>
            <a:r>
              <a:rPr lang="tr-TR" sz="1600" b="1" dirty="0"/>
              <a:t> </a:t>
            </a:r>
            <a:r>
              <a:rPr lang="tr-TR" sz="1600" b="1" dirty="0" err="1"/>
              <a:t>Expression</a:t>
            </a:r>
            <a:endParaRPr lang="en-GB" sz="1600" b="1" dirty="0"/>
          </a:p>
        </p:txBody>
      </p:sp>
      <p:graphicFrame>
        <p:nvGraphicFramePr>
          <p:cNvPr id="41" name="Nesne 40">
            <a:extLst>
              <a:ext uri="{FF2B5EF4-FFF2-40B4-BE49-F238E27FC236}">
                <a16:creationId xmlns:a16="http://schemas.microsoft.com/office/drawing/2014/main" id="{AA1D5F48-0D68-40FA-B42A-E5968C68A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15351"/>
              </p:ext>
            </p:extLst>
          </p:nvPr>
        </p:nvGraphicFramePr>
        <p:xfrm>
          <a:off x="7315654" y="1631028"/>
          <a:ext cx="3208091" cy="195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793600" imgH="1701360" progId="">
                  <p:embed/>
                </p:oleObj>
              </mc:Choice>
              <mc:Fallback>
                <p:oleObj r:id="rId7" imgW="2793600" imgH="1701360" progId="">
                  <p:embed/>
                  <p:pic>
                    <p:nvPicPr>
                      <p:cNvPr id="35" name="Nesne 34">
                        <a:extLst>
                          <a:ext uri="{FF2B5EF4-FFF2-40B4-BE49-F238E27FC236}">
                            <a16:creationId xmlns:a16="http://schemas.microsoft.com/office/drawing/2014/main" id="{CBC1A18D-D45B-407F-8F4F-8F693DE25B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15654" y="1631028"/>
                        <a:ext cx="3208091" cy="1954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Dikdörtgen 41">
            <a:extLst>
              <a:ext uri="{FF2B5EF4-FFF2-40B4-BE49-F238E27FC236}">
                <a16:creationId xmlns:a16="http://schemas.microsoft.com/office/drawing/2014/main" id="{ECA798F3-860D-453F-9BEB-362BAB00F014}"/>
              </a:ext>
            </a:extLst>
          </p:cNvPr>
          <p:cNvSpPr/>
          <p:nvPr/>
        </p:nvSpPr>
        <p:spPr>
          <a:xfrm>
            <a:off x="4176365" y="5909855"/>
            <a:ext cx="858342" cy="47364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Resim 42">
            <a:extLst>
              <a:ext uri="{FF2B5EF4-FFF2-40B4-BE49-F238E27FC236}">
                <a16:creationId xmlns:a16="http://schemas.microsoft.com/office/drawing/2014/main" id="{53C822DC-5B8E-44EC-B65A-005F7C0CDF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1310" y="3462452"/>
            <a:ext cx="310308" cy="124123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ED6C71A4-9337-45EC-8EBA-A18D73B6FB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2726" y="5999356"/>
            <a:ext cx="396177" cy="158471"/>
          </a:xfrm>
          <a:prstGeom prst="rect">
            <a:avLst/>
          </a:prstGeom>
        </p:spPr>
      </p:pic>
      <p:pic>
        <p:nvPicPr>
          <p:cNvPr id="46" name="Resim 45">
            <a:extLst>
              <a:ext uri="{FF2B5EF4-FFF2-40B4-BE49-F238E27FC236}">
                <a16:creationId xmlns:a16="http://schemas.microsoft.com/office/drawing/2014/main" id="{0923460A-CAAC-454F-83D8-1F230071AE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3193" y="1845781"/>
            <a:ext cx="1634294" cy="1583219"/>
          </a:xfrm>
          <a:prstGeom prst="rect">
            <a:avLst/>
          </a:prstGeom>
        </p:spPr>
      </p:pic>
      <p:pic>
        <p:nvPicPr>
          <p:cNvPr id="47" name="Resim 46">
            <a:extLst>
              <a:ext uri="{FF2B5EF4-FFF2-40B4-BE49-F238E27FC236}">
                <a16:creationId xmlns:a16="http://schemas.microsoft.com/office/drawing/2014/main" id="{0F0DD2CB-34BC-482D-A738-1925F96D84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9531" y="3251982"/>
            <a:ext cx="1634294" cy="1583219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7F277464-AAFE-4AC4-BE75-A2B6954F02A6}"/>
              </a:ext>
            </a:extLst>
          </p:cNvPr>
          <p:cNvSpPr txBox="1"/>
          <p:nvPr/>
        </p:nvSpPr>
        <p:spPr>
          <a:xfrm>
            <a:off x="0" y="6497638"/>
            <a:ext cx="810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Rafiqi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A.M.,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Rajakumar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&amp;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Abouheif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Origin and elaboration of a major evolutionary transition in individuality. Nature 585, 239–244 (2020).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Gilbert, Scott F. 2000. Developmental biology. Sunderland, Mass: Sinauer Associates.</a:t>
            </a:r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725358F7-AE18-43A3-AFCD-495B958D21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1421" y="5941556"/>
            <a:ext cx="1438987" cy="412820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ED0F40DB-BCAD-442A-9DA8-581830B427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4722" y="3386014"/>
            <a:ext cx="503162" cy="221398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41816DEF-05F6-4CCC-AB0D-1D20498A9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6884" y="6006976"/>
            <a:ext cx="381000" cy="152400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486812C5-6B45-41CC-99EA-B3CB66E5F7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2726" y="3389223"/>
            <a:ext cx="545473" cy="218189"/>
          </a:xfrm>
          <a:prstGeom prst="rect">
            <a:avLst/>
          </a:prstGeom>
        </p:spPr>
      </p:pic>
      <p:sp>
        <p:nvSpPr>
          <p:cNvPr id="44" name="Dikdörtgen 43">
            <a:extLst>
              <a:ext uri="{FF2B5EF4-FFF2-40B4-BE49-F238E27FC236}">
                <a16:creationId xmlns:a16="http://schemas.microsoft.com/office/drawing/2014/main" id="{6E790084-BA1A-40C2-B632-E405D24C553F}"/>
              </a:ext>
            </a:extLst>
          </p:cNvPr>
          <p:cNvSpPr/>
          <p:nvPr/>
        </p:nvSpPr>
        <p:spPr>
          <a:xfrm>
            <a:off x="73924" y="1853037"/>
            <a:ext cx="1369269" cy="64633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EF3F8B9-2703-4F7F-8627-A22C52A17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6" y="-132679"/>
            <a:ext cx="3056683" cy="232116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BAC1CBF-322A-48D8-937A-B3063FE8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30417" cy="1325563"/>
          </a:xfrm>
        </p:spPr>
        <p:txBody>
          <a:bodyPr/>
          <a:lstStyle/>
          <a:p>
            <a:r>
              <a:rPr lang="en-GB" b="1" dirty="0"/>
              <a:t>Aim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26D49B-979F-4D74-B02D-49F809E94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3823"/>
            <a:ext cx="10515600" cy="1426250"/>
          </a:xfrm>
        </p:spPr>
        <p:txBody>
          <a:bodyPr>
            <a:normAutofit/>
          </a:bodyPr>
          <a:lstStyle/>
          <a:p>
            <a:r>
              <a:rPr lang="en-GB" b="1" dirty="0"/>
              <a:t>The aim </a:t>
            </a:r>
            <a:r>
              <a:rPr lang="en-GB" dirty="0"/>
              <a:t>of this study was to</a:t>
            </a:r>
            <a:r>
              <a:rPr lang="tr-TR" dirty="0"/>
              <a:t> </a:t>
            </a:r>
            <a:r>
              <a:rPr lang="en-US" dirty="0"/>
              <a:t>determine whether alternative transcript dependent mechanisms have played any role in the evolution of novel gene expressions and functions of </a:t>
            </a:r>
            <a:r>
              <a:rPr lang="en-US" dirty="0" err="1"/>
              <a:t>Ubx</a:t>
            </a:r>
            <a:r>
              <a:rPr lang="en-US" dirty="0"/>
              <a:t> and </a:t>
            </a:r>
            <a:r>
              <a:rPr lang="en-US" dirty="0" err="1"/>
              <a:t>abdA</a:t>
            </a:r>
            <a:r>
              <a:rPr lang="tr-TR" dirty="0"/>
              <a:t>.</a:t>
            </a:r>
          </a:p>
          <a:p>
            <a:endParaRPr lang="en-GB" dirty="0"/>
          </a:p>
        </p:txBody>
      </p:sp>
      <p:cxnSp>
        <p:nvCxnSpPr>
          <p:cNvPr id="16" name="Bağlayıcı: Dirsek 15">
            <a:extLst>
              <a:ext uri="{FF2B5EF4-FFF2-40B4-BE49-F238E27FC236}">
                <a16:creationId xmlns:a16="http://schemas.microsoft.com/office/drawing/2014/main" id="{A54D5004-E8E3-4465-9547-BF33EF3104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24909" y="2888271"/>
            <a:ext cx="1308174" cy="5850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Bağlayıcı: Dirsek 17">
            <a:extLst>
              <a:ext uri="{FF2B5EF4-FFF2-40B4-BE49-F238E27FC236}">
                <a16:creationId xmlns:a16="http://schemas.microsoft.com/office/drawing/2014/main" id="{7F730708-E819-4642-8D79-1914CBBC4D51}"/>
              </a:ext>
            </a:extLst>
          </p:cNvPr>
          <p:cNvCxnSpPr>
            <a:cxnSpLocks/>
          </p:cNvCxnSpPr>
          <p:nvPr/>
        </p:nvCxnSpPr>
        <p:spPr>
          <a:xfrm rot="5400000">
            <a:off x="7708660" y="2932915"/>
            <a:ext cx="1224261" cy="579632"/>
          </a:xfrm>
          <a:prstGeom prst="bentConnector3">
            <a:avLst>
              <a:gd name="adj1" fmla="val 1003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k: Sol Sağ Yukarı 18">
            <a:extLst>
              <a:ext uri="{FF2B5EF4-FFF2-40B4-BE49-F238E27FC236}">
                <a16:creationId xmlns:a16="http://schemas.microsoft.com/office/drawing/2014/main" id="{B190D76A-3EB4-4CE5-AE13-064533038AEF}"/>
              </a:ext>
            </a:extLst>
          </p:cNvPr>
          <p:cNvSpPr/>
          <p:nvPr/>
        </p:nvSpPr>
        <p:spPr>
          <a:xfrm>
            <a:off x="5326507" y="3379627"/>
            <a:ext cx="1349460" cy="576441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fik 20" descr="Yardım">
            <a:extLst>
              <a:ext uri="{FF2B5EF4-FFF2-40B4-BE49-F238E27FC236}">
                <a16:creationId xmlns:a16="http://schemas.microsoft.com/office/drawing/2014/main" id="{5119592A-13A6-46B8-A534-787AF0C26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4037" y="2431753"/>
            <a:ext cx="914400" cy="914400"/>
          </a:xfrm>
          <a:prstGeom prst="rect">
            <a:avLst/>
          </a:prstGeo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7B3C8ED8-A626-4841-B672-B5FC711D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8</a:t>
            </a:fld>
            <a:endParaRPr lang="tr-TR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25C0D29-0AC1-4998-BB65-33BE5EBE4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" t="39622" r="62495" b="43351"/>
          <a:stretch/>
        </p:blipFill>
        <p:spPr bwMode="auto">
          <a:xfrm>
            <a:off x="2060627" y="1953876"/>
            <a:ext cx="2299404" cy="4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A7C7D61-12DA-4B16-9992-EA84FD0D5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9622" r="33067" b="43351"/>
          <a:stretch/>
        </p:blipFill>
        <p:spPr bwMode="auto">
          <a:xfrm>
            <a:off x="7831970" y="1942581"/>
            <a:ext cx="1557260" cy="4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8BDE1178-BEE7-4099-893D-1167C676D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9" t="63515" r="2479" b="-353"/>
          <a:stretch/>
        </p:blipFill>
        <p:spPr bwMode="auto">
          <a:xfrm>
            <a:off x="4086184" y="3504979"/>
            <a:ext cx="1133475" cy="6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33CE6DFD-1A1A-43AE-B7E6-87152ED89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4" t="63515" r="33673" b="459"/>
          <a:stretch/>
        </p:blipFill>
        <p:spPr bwMode="auto">
          <a:xfrm>
            <a:off x="6889663" y="3534508"/>
            <a:ext cx="927615" cy="6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E8D7E75E-41A2-4A99-B9EE-3A06B08F9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" t="39622" r="93554" b="43351"/>
          <a:stretch/>
        </p:blipFill>
        <p:spPr bwMode="auto">
          <a:xfrm>
            <a:off x="9172024" y="1923764"/>
            <a:ext cx="434412" cy="49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9C20233B-A5A2-41CB-9963-44A1FDD9F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7096" y="4059954"/>
            <a:ext cx="247685" cy="209579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8539BD94-2238-404B-8993-A811888FE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855" y="4059953"/>
            <a:ext cx="247685" cy="209579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A8B80D6E-7455-4355-BAFE-322E772EEE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222" t="54349" r="836" b="1889"/>
          <a:stretch/>
        </p:blipFill>
        <p:spPr>
          <a:xfrm>
            <a:off x="8143502" y="1400821"/>
            <a:ext cx="934196" cy="567680"/>
          </a:xfrm>
          <a:prstGeom prst="rect">
            <a:avLst/>
          </a:prstGeom>
        </p:spPr>
      </p:pic>
      <p:sp>
        <p:nvSpPr>
          <p:cNvPr id="50" name="Metin kutusu 49">
            <a:extLst>
              <a:ext uri="{FF2B5EF4-FFF2-40B4-BE49-F238E27FC236}">
                <a16:creationId xmlns:a16="http://schemas.microsoft.com/office/drawing/2014/main" id="{A80313FD-430A-4BE2-9562-58B2000D1250}"/>
              </a:ext>
            </a:extLst>
          </p:cNvPr>
          <p:cNvSpPr txBox="1"/>
          <p:nvPr/>
        </p:nvSpPr>
        <p:spPr>
          <a:xfrm>
            <a:off x="8610600" y="0"/>
            <a:ext cx="3584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Hypothesis: The transcripts of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Ubx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abdA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genes in different stages differ from each other</a:t>
            </a:r>
          </a:p>
        </p:txBody>
      </p:sp>
      <p:graphicFrame>
        <p:nvGraphicFramePr>
          <p:cNvPr id="53" name="Nesne 52">
            <a:extLst>
              <a:ext uri="{FF2B5EF4-FFF2-40B4-BE49-F238E27FC236}">
                <a16:creationId xmlns:a16="http://schemas.microsoft.com/office/drawing/2014/main" id="{CC902967-453C-44C4-B8DD-EDC7FFB74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607091"/>
              </p:ext>
            </p:extLst>
          </p:nvPr>
        </p:nvGraphicFramePr>
        <p:xfrm>
          <a:off x="2919394" y="1400821"/>
          <a:ext cx="934196" cy="5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793600" imgH="1701360" progId="">
                  <p:embed/>
                </p:oleObj>
              </mc:Choice>
              <mc:Fallback>
                <p:oleObj r:id="rId9" imgW="2793600" imgH="1701360" progId="">
                  <p:embed/>
                  <p:pic>
                    <p:nvPicPr>
                      <p:cNvPr id="52" name="Nesne 51">
                        <a:extLst>
                          <a:ext uri="{FF2B5EF4-FFF2-40B4-BE49-F238E27FC236}">
                            <a16:creationId xmlns:a16="http://schemas.microsoft.com/office/drawing/2014/main" id="{B2432932-ECD9-478A-9837-7BEEAE8AA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19394" y="1400821"/>
                        <a:ext cx="934196" cy="569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Resim 53">
            <a:extLst>
              <a:ext uri="{FF2B5EF4-FFF2-40B4-BE49-F238E27FC236}">
                <a16:creationId xmlns:a16="http://schemas.microsoft.com/office/drawing/2014/main" id="{635E6384-FDE2-441B-B7F0-19162F6C79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89" y="5558353"/>
            <a:ext cx="1561391" cy="885896"/>
          </a:xfrm>
          <a:prstGeom prst="rect">
            <a:avLst/>
          </a:prstGeom>
        </p:spPr>
      </p:pic>
      <p:sp>
        <p:nvSpPr>
          <p:cNvPr id="22" name="Metin kutusu 21">
            <a:extLst>
              <a:ext uri="{FF2B5EF4-FFF2-40B4-BE49-F238E27FC236}">
                <a16:creationId xmlns:a16="http://schemas.microsoft.com/office/drawing/2014/main" id="{29D72C2D-58AC-47E5-B071-CCDB77AB46C9}"/>
              </a:ext>
            </a:extLst>
          </p:cNvPr>
          <p:cNvSpPr txBox="1"/>
          <p:nvPr/>
        </p:nvSpPr>
        <p:spPr>
          <a:xfrm>
            <a:off x="0" y="6627168"/>
            <a:ext cx="63892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https://en.wikipedia.org/wiki/Protein_isoform#/media/File:DNA_alternative_splicing.gif</a:t>
            </a:r>
          </a:p>
        </p:txBody>
      </p:sp>
    </p:spTree>
    <p:extLst>
      <p:ext uri="{BB962C8B-B14F-4D97-AF65-F5344CB8AC3E}">
        <p14:creationId xmlns:p14="http://schemas.microsoft.com/office/powerpoint/2010/main" val="38942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ECD3A3-ED5A-498F-984B-5FAB0B58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09550"/>
            <a:ext cx="10515600" cy="1325563"/>
          </a:xfrm>
        </p:spPr>
        <p:txBody>
          <a:bodyPr/>
          <a:lstStyle/>
          <a:p>
            <a:r>
              <a:rPr lang="en-GB" b="1" dirty="0"/>
              <a:t>Material</a:t>
            </a:r>
            <a:r>
              <a:rPr lang="tr-TR" b="1" dirty="0"/>
              <a:t>s</a:t>
            </a:r>
            <a:r>
              <a:rPr lang="en-GB" b="1" dirty="0"/>
              <a:t> and </a:t>
            </a:r>
            <a:r>
              <a:rPr lang="tr-TR" b="1" dirty="0"/>
              <a:t>M</a:t>
            </a:r>
            <a:r>
              <a:rPr lang="en-GB" b="1" dirty="0" err="1"/>
              <a:t>ethods</a:t>
            </a:r>
            <a:endParaRPr lang="en-GB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F39194-3417-43C9-AE43-6F8B76D1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E12F7-4FEE-43B2-9BAD-25B68F1D504C}" type="slidenum">
              <a:rPr lang="tr-TR" smtClean="0"/>
              <a:t>9</a:t>
            </a:fld>
            <a:endParaRPr lang="tr-TR"/>
          </a:p>
        </p:txBody>
      </p:sp>
      <p:pic>
        <p:nvPicPr>
          <p:cNvPr id="10" name="Grafik 9" descr="Test tüpleri">
            <a:extLst>
              <a:ext uri="{FF2B5EF4-FFF2-40B4-BE49-F238E27FC236}">
                <a16:creationId xmlns:a16="http://schemas.microsoft.com/office/drawing/2014/main" id="{61DE45DD-99FE-40D3-9F6D-30F0ED03B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442" y="515132"/>
            <a:ext cx="914400" cy="914400"/>
          </a:xfrm>
          <a:prstGeom prst="rect">
            <a:avLst/>
          </a:prstGeom>
        </p:spPr>
      </p:pic>
      <p:pic>
        <p:nvPicPr>
          <p:cNvPr id="9" name="Grafik 8" descr="Bilim insanı">
            <a:extLst>
              <a:ext uri="{FF2B5EF4-FFF2-40B4-BE49-F238E27FC236}">
                <a16:creationId xmlns:a16="http://schemas.microsoft.com/office/drawing/2014/main" id="{BBBB13A3-AC77-415E-9BEF-823CCA76E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442" y="1429532"/>
            <a:ext cx="914400" cy="9144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2E2FDB4-6A7F-461E-87F6-7B09FC94C8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109" y="3301297"/>
            <a:ext cx="2148488" cy="161136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BEB6493-9772-4053-B318-C4C20062EC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79"/>
          <a:stretch/>
        </p:blipFill>
        <p:spPr>
          <a:xfrm>
            <a:off x="3505675" y="3230879"/>
            <a:ext cx="2111403" cy="1607001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0BF569F2-505F-4168-8A6C-82AEC80BF1E1}"/>
              </a:ext>
            </a:extLst>
          </p:cNvPr>
          <p:cNvSpPr txBox="1"/>
          <p:nvPr/>
        </p:nvSpPr>
        <p:spPr>
          <a:xfrm>
            <a:off x="8610600" y="25400"/>
            <a:ext cx="3584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Hypothesis: The transcripts of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Ubx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1200" b="1" dirty="0" err="1">
                <a:solidFill>
                  <a:schemeClr val="bg1">
                    <a:lumMod val="50000"/>
                  </a:schemeClr>
                </a:solidFill>
              </a:rPr>
              <a:t>abdA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 genes in different stages differ from each other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114C1156-D2EB-4F1B-B3AC-7EC8B6FA606B}"/>
              </a:ext>
            </a:extLst>
          </p:cNvPr>
          <p:cNvSpPr/>
          <p:nvPr/>
        </p:nvSpPr>
        <p:spPr>
          <a:xfrm>
            <a:off x="2679634" y="3897609"/>
            <a:ext cx="729064" cy="27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149C1A57-B0C2-4994-B8B8-D0E424317B38}"/>
              </a:ext>
            </a:extLst>
          </p:cNvPr>
          <p:cNvCxnSpPr>
            <a:stCxn id="13" idx="3"/>
          </p:cNvCxnSpPr>
          <p:nvPr/>
        </p:nvCxnSpPr>
        <p:spPr>
          <a:xfrm flipV="1">
            <a:off x="5617078" y="1316693"/>
            <a:ext cx="1807846" cy="2717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76692BD0-7CE2-4129-ACDC-F0AC79DC555D}"/>
              </a:ext>
            </a:extLst>
          </p:cNvPr>
          <p:cNvCxnSpPr>
            <a:stCxn id="13" idx="3"/>
          </p:cNvCxnSpPr>
          <p:nvPr/>
        </p:nvCxnSpPr>
        <p:spPr>
          <a:xfrm flipV="1">
            <a:off x="5617078" y="2704765"/>
            <a:ext cx="1807846" cy="1329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97C0431D-2DF7-4BA0-B503-06BBE458D1A0}"/>
              </a:ext>
            </a:extLst>
          </p:cNvPr>
          <p:cNvCxnSpPr>
            <a:stCxn id="13" idx="3"/>
          </p:cNvCxnSpPr>
          <p:nvPr/>
        </p:nvCxnSpPr>
        <p:spPr>
          <a:xfrm>
            <a:off x="5617078" y="4034380"/>
            <a:ext cx="1807846" cy="13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0AD41AF5-59D6-4EBA-890F-4F9068325776}"/>
              </a:ext>
            </a:extLst>
          </p:cNvPr>
          <p:cNvCxnSpPr>
            <a:stCxn id="13" idx="3"/>
          </p:cNvCxnSpPr>
          <p:nvPr/>
        </p:nvCxnSpPr>
        <p:spPr>
          <a:xfrm>
            <a:off x="5617078" y="4034380"/>
            <a:ext cx="1807846" cy="145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8E283850-2845-4546-A07C-CFD43A3263B4}"/>
              </a:ext>
            </a:extLst>
          </p:cNvPr>
          <p:cNvSpPr txBox="1"/>
          <p:nvPr/>
        </p:nvSpPr>
        <p:spPr>
          <a:xfrm>
            <a:off x="172075" y="5028627"/>
            <a:ext cx="24245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i="1" dirty="0" err="1"/>
              <a:t>Camponotus</a:t>
            </a:r>
            <a:r>
              <a:rPr lang="tr-TR" i="1" dirty="0"/>
              <a:t> </a:t>
            </a:r>
            <a:r>
              <a:rPr lang="tr-TR" i="1" dirty="0" err="1"/>
              <a:t>floridanus</a:t>
            </a:r>
            <a:r>
              <a:rPr lang="tr-TR" i="1" dirty="0"/>
              <a:t> </a:t>
            </a:r>
            <a:r>
              <a:rPr lang="tr-TR" dirty="0" err="1"/>
              <a:t>queens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isolated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colonies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56B8E22C-D8BE-4652-B8BF-2397CCF95C9F}"/>
              </a:ext>
            </a:extLst>
          </p:cNvPr>
          <p:cNvSpPr txBox="1"/>
          <p:nvPr/>
        </p:nvSpPr>
        <p:spPr>
          <a:xfrm>
            <a:off x="3117665" y="5029981"/>
            <a:ext cx="29045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freshly</a:t>
            </a:r>
            <a:r>
              <a:rPr lang="tr-TR" dirty="0"/>
              <a:t> </a:t>
            </a:r>
            <a:r>
              <a:rPr lang="tr-TR" dirty="0" err="1"/>
              <a:t>laid</a:t>
            </a:r>
            <a:r>
              <a:rPr lang="tr-TR" dirty="0"/>
              <a:t> </a:t>
            </a:r>
            <a:r>
              <a:rPr lang="tr-TR" dirty="0" err="1"/>
              <a:t>eggs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collected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allowed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until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appropriate</a:t>
            </a:r>
            <a:r>
              <a:rPr lang="tr-TR" dirty="0"/>
              <a:t> </a:t>
            </a:r>
            <a:r>
              <a:rPr lang="tr-TR" dirty="0" err="1"/>
              <a:t>stage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23943C67-0A9B-453D-83AF-9C7C37D4CBC8}"/>
              </a:ext>
            </a:extLst>
          </p:cNvPr>
          <p:cNvSpPr txBox="1"/>
          <p:nvPr/>
        </p:nvSpPr>
        <p:spPr>
          <a:xfrm>
            <a:off x="8780517" y="967867"/>
            <a:ext cx="1161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N=15, stage1, </a:t>
            </a:r>
            <a:r>
              <a:rPr lang="tr-TR" dirty="0" err="1"/>
              <a:t>Ubx</a:t>
            </a:r>
            <a:endParaRPr lang="en-US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3DDCC12F-129A-4967-B37D-595C6705A670}"/>
              </a:ext>
            </a:extLst>
          </p:cNvPr>
          <p:cNvSpPr txBox="1"/>
          <p:nvPr/>
        </p:nvSpPr>
        <p:spPr>
          <a:xfrm>
            <a:off x="8780517" y="2405155"/>
            <a:ext cx="1161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N=15, stage1, </a:t>
            </a:r>
            <a:r>
              <a:rPr lang="tr-TR" dirty="0" err="1"/>
              <a:t>abdA</a:t>
            </a:r>
            <a:endParaRPr lang="en-US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332388F4-57AB-4FEF-A29F-77E97FA00ACD}"/>
              </a:ext>
            </a:extLst>
          </p:cNvPr>
          <p:cNvSpPr txBox="1"/>
          <p:nvPr/>
        </p:nvSpPr>
        <p:spPr>
          <a:xfrm>
            <a:off x="8751210" y="3945606"/>
            <a:ext cx="1161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N=15, stage12, </a:t>
            </a:r>
            <a:r>
              <a:rPr lang="tr-TR" dirty="0" err="1"/>
              <a:t>Ubx</a:t>
            </a:r>
            <a:endParaRPr lang="en-US" dirty="0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74A0B07D-E807-4BF0-B245-C774347E8A7C}"/>
              </a:ext>
            </a:extLst>
          </p:cNvPr>
          <p:cNvSpPr txBox="1"/>
          <p:nvPr/>
        </p:nvSpPr>
        <p:spPr>
          <a:xfrm>
            <a:off x="8747347" y="5418301"/>
            <a:ext cx="11613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N=15, stage12, </a:t>
            </a:r>
            <a:r>
              <a:rPr lang="tr-TR" dirty="0" err="1"/>
              <a:t>abdA</a:t>
            </a:r>
            <a:endParaRPr lang="en-US" dirty="0"/>
          </a:p>
        </p:txBody>
      </p:sp>
      <p:pic>
        <p:nvPicPr>
          <p:cNvPr id="36" name="Resim 35">
            <a:extLst>
              <a:ext uri="{FF2B5EF4-FFF2-40B4-BE49-F238E27FC236}">
                <a16:creationId xmlns:a16="http://schemas.microsoft.com/office/drawing/2014/main" id="{C9FE8828-A6FF-42C4-BA1C-272E20410F6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712" t="31968" r="26794" b="28821"/>
          <a:stretch/>
        </p:blipFill>
        <p:spPr>
          <a:xfrm>
            <a:off x="7727382" y="919427"/>
            <a:ext cx="1020935" cy="1016788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id="{8FDF6013-EC32-49F1-8D12-312BDAFD2A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712" t="31968" r="26794" b="28821"/>
          <a:stretch/>
        </p:blipFill>
        <p:spPr>
          <a:xfrm>
            <a:off x="7717971" y="2387356"/>
            <a:ext cx="1020935" cy="1016788"/>
          </a:xfrm>
          <a:prstGeom prst="rect">
            <a:avLst/>
          </a:prstGeom>
        </p:spPr>
      </p:pic>
      <p:pic>
        <p:nvPicPr>
          <p:cNvPr id="38" name="Resim 37">
            <a:extLst>
              <a:ext uri="{FF2B5EF4-FFF2-40B4-BE49-F238E27FC236}">
                <a16:creationId xmlns:a16="http://schemas.microsoft.com/office/drawing/2014/main" id="{D9E43A31-672B-4C61-BB6B-26EE045D74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712" t="31968" r="26794" b="28821"/>
          <a:stretch/>
        </p:blipFill>
        <p:spPr>
          <a:xfrm>
            <a:off x="7717971" y="3848792"/>
            <a:ext cx="1020935" cy="1016788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2CB8666C-642F-403A-9C43-4E031F81D58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712" t="31968" r="26794" b="28821"/>
          <a:stretch/>
        </p:blipFill>
        <p:spPr>
          <a:xfrm>
            <a:off x="7717971" y="5323214"/>
            <a:ext cx="1020935" cy="1016788"/>
          </a:xfrm>
          <a:prstGeom prst="rect">
            <a:avLst/>
          </a:prstGeom>
        </p:spPr>
      </p:pic>
      <p:sp>
        <p:nvSpPr>
          <p:cNvPr id="41" name="Metin kutusu 40">
            <a:extLst>
              <a:ext uri="{FF2B5EF4-FFF2-40B4-BE49-F238E27FC236}">
                <a16:creationId xmlns:a16="http://schemas.microsoft.com/office/drawing/2014/main" id="{88CB0CB7-D8F6-4C14-A017-21A89379EFC8}"/>
              </a:ext>
            </a:extLst>
          </p:cNvPr>
          <p:cNvSpPr txBox="1"/>
          <p:nvPr/>
        </p:nvSpPr>
        <p:spPr>
          <a:xfrm>
            <a:off x="4200930" y="2528749"/>
            <a:ext cx="720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(1)</a:t>
            </a:r>
            <a:endParaRPr lang="en-GB" sz="2800" b="1" dirty="0"/>
          </a:p>
        </p:txBody>
      </p:sp>
      <p:pic>
        <p:nvPicPr>
          <p:cNvPr id="29" name="Picture 2" descr="Best practices to minimize rRNA contamination in TruSeq Stranded Total RNA  libraries">
            <a:extLst>
              <a:ext uri="{FF2B5EF4-FFF2-40B4-BE49-F238E27FC236}">
                <a16:creationId xmlns:a16="http://schemas.microsoft.com/office/drawing/2014/main" id="{BA760092-769E-4615-8953-AD99C2DE3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3" t="29630"/>
          <a:stretch/>
        </p:blipFill>
        <p:spPr bwMode="auto">
          <a:xfrm>
            <a:off x="10559182" y="2787491"/>
            <a:ext cx="1174388" cy="222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0129B695-F136-4549-A33F-2E6BB0A652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5192" y="3791244"/>
            <a:ext cx="1089312" cy="444966"/>
          </a:xfrm>
          <a:prstGeom prst="rect">
            <a:avLst/>
          </a:prstGeom>
        </p:spPr>
      </p:pic>
      <p:sp>
        <p:nvSpPr>
          <p:cNvPr id="42" name="Metin kutusu 41">
            <a:extLst>
              <a:ext uri="{FF2B5EF4-FFF2-40B4-BE49-F238E27FC236}">
                <a16:creationId xmlns:a16="http://schemas.microsoft.com/office/drawing/2014/main" id="{3E109968-7C65-4C44-9F22-76A5829CF809}"/>
              </a:ext>
            </a:extLst>
          </p:cNvPr>
          <p:cNvSpPr txBox="1"/>
          <p:nvPr/>
        </p:nvSpPr>
        <p:spPr>
          <a:xfrm>
            <a:off x="10650496" y="4893459"/>
            <a:ext cx="1541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/>
              <a:t>Total RNA </a:t>
            </a:r>
            <a:r>
              <a:rPr lang="tr-TR" dirty="0" err="1"/>
              <a:t>isolation</a:t>
            </a:r>
            <a:endParaRPr lang="tr-TR" dirty="0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4F3D1C5C-10A7-46C0-9C62-A5B7722BFAB2}"/>
              </a:ext>
            </a:extLst>
          </p:cNvPr>
          <p:cNvSpPr txBox="1"/>
          <p:nvPr/>
        </p:nvSpPr>
        <p:spPr>
          <a:xfrm>
            <a:off x="11082819" y="2537022"/>
            <a:ext cx="666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(2)</a:t>
            </a:r>
            <a:endParaRPr lang="en-GB" sz="2800" b="1" dirty="0"/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2952DC0B-D26F-49FB-8D7C-356B96388E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9536" y="4422007"/>
            <a:ext cx="1089312" cy="444966"/>
          </a:xfrm>
          <a:prstGeom prst="rect">
            <a:avLst/>
          </a:prstGeom>
        </p:spPr>
      </p:pic>
      <p:sp>
        <p:nvSpPr>
          <p:cNvPr id="45" name="Ok: Sağ 44">
            <a:extLst>
              <a:ext uri="{FF2B5EF4-FFF2-40B4-BE49-F238E27FC236}">
                <a16:creationId xmlns:a16="http://schemas.microsoft.com/office/drawing/2014/main" id="{F37CAFC2-9604-49CB-A4FB-5F62F8822288}"/>
              </a:ext>
            </a:extLst>
          </p:cNvPr>
          <p:cNvSpPr/>
          <p:nvPr/>
        </p:nvSpPr>
        <p:spPr>
          <a:xfrm>
            <a:off x="9941352" y="3891471"/>
            <a:ext cx="729064" cy="273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BE8B7A44-4D56-4DE9-A0E5-4A9D06F9195A}"/>
              </a:ext>
            </a:extLst>
          </p:cNvPr>
          <p:cNvSpPr txBox="1"/>
          <p:nvPr/>
        </p:nvSpPr>
        <p:spPr>
          <a:xfrm>
            <a:off x="-51823" y="6367589"/>
            <a:ext cx="61172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/>
              <a:t>Chomczynski</a:t>
            </a:r>
            <a:r>
              <a:rPr lang="en-US" sz="900" dirty="0"/>
              <a:t>, P. 1993. A reagent for the single-step simultaneous isolation of RNA, DNA and proteins from cell and tissue samples. </a:t>
            </a:r>
            <a:r>
              <a:rPr lang="en-US" sz="900" dirty="0" err="1"/>
              <a:t>BioTechniques</a:t>
            </a:r>
            <a:r>
              <a:rPr lang="en-US" sz="900" dirty="0"/>
              <a:t> 15, 532-537 </a:t>
            </a:r>
            <a:endParaRPr lang="tr-TR" sz="900" dirty="0"/>
          </a:p>
          <a:p>
            <a:r>
              <a:rPr lang="en-US" sz="900" dirty="0"/>
              <a:t>https://emea.support.illumina.com/bulletins/2019/10/best-practices-to-minimize-rrna-contamination-in-truseq-stranded.html</a:t>
            </a:r>
            <a:endParaRPr lang="tr-TR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88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9|12.2|9|0.8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5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5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8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</TotalTime>
  <Words>2439</Words>
  <Application>Microsoft Office PowerPoint</Application>
  <PresentationFormat>Geniş ekran</PresentationFormat>
  <Paragraphs>260</Paragraphs>
  <Slides>16</Slides>
  <Notes>15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0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open-sans</vt:lpstr>
      <vt:lpstr>Times New Roman</vt:lpstr>
      <vt:lpstr>Office Teması</vt:lpstr>
      <vt:lpstr>The Potential Role of Alternative Transcript Isoforms in Developmental Gene Expressions in Ants </vt:lpstr>
      <vt:lpstr>Alternative Transcript Isoforms</vt:lpstr>
      <vt:lpstr>PowerPoint Sunusu</vt:lpstr>
      <vt:lpstr>Carpenter Ants</vt:lpstr>
      <vt:lpstr>PowerPoint Sunusu</vt:lpstr>
      <vt:lpstr>PowerPoint Sunusu</vt:lpstr>
      <vt:lpstr>PowerPoint Sunusu</vt:lpstr>
      <vt:lpstr>Aim</vt:lpstr>
      <vt:lpstr>Materials and Methods</vt:lpstr>
      <vt:lpstr>PowerPoint Sunusu</vt:lpstr>
      <vt:lpstr>PowerPoint Sunusu</vt:lpstr>
      <vt:lpstr>Results: abdA</vt:lpstr>
      <vt:lpstr>Results: Ubx</vt:lpstr>
      <vt:lpstr>Conclusion and Future Directions</vt:lpstr>
      <vt:lpstr>Acknowledgements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Koray Kasan</dc:creator>
  <cp:lastModifiedBy>Koray Kasan</cp:lastModifiedBy>
  <cp:revision>71</cp:revision>
  <dcterms:created xsi:type="dcterms:W3CDTF">2021-05-29T15:44:57Z</dcterms:created>
  <dcterms:modified xsi:type="dcterms:W3CDTF">2021-06-02T21:22:13Z</dcterms:modified>
</cp:coreProperties>
</file>